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88" r:id="rId5"/>
    <p:sldId id="275" r:id="rId6"/>
    <p:sldId id="277" r:id="rId7"/>
    <p:sldId id="286" r:id="rId8"/>
    <p:sldId id="287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2" r:id="rId20"/>
    <p:sldId id="273" r:id="rId21"/>
    <p:sldId id="260" r:id="rId22"/>
    <p:sldId id="274" r:id="rId23"/>
    <p:sldId id="276" r:id="rId24"/>
    <p:sldId id="278" r:id="rId25"/>
    <p:sldId id="279" r:id="rId26"/>
    <p:sldId id="280" r:id="rId27"/>
    <p:sldId id="259" r:id="rId28"/>
    <p:sldId id="281" r:id="rId29"/>
    <p:sldId id="282" r:id="rId30"/>
    <p:sldId id="283" r:id="rId31"/>
    <p:sldId id="284" r:id="rId32"/>
    <p:sldId id="285" r:id="rId33"/>
  </p:sldIdLst>
  <p:sldSz cx="18288000" cy="10287000"/>
  <p:notesSz cx="6858000" cy="9144000"/>
  <p:embeddedFontLst>
    <p:embeddedFont>
      <p:font typeface="Open Sans" panose="020B0606030504020204" pitchFamily="34" charset="0"/>
      <p:regular r:id="rId34"/>
      <p:bold r:id="rId35"/>
      <p:italic r:id="rId36"/>
      <p:boldItalic r:id="rId37"/>
    </p:embeddedFont>
    <p:embeddedFont>
      <p:font typeface="Open Sans Bold" panose="020B0806030504020204" charset="0"/>
      <p:regular r:id="rId38"/>
      <p:bold r:id="rId39"/>
    </p:embeddedFont>
  </p:embeddedFontLst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54AE70-486D-4288-A887-B5411E411D8E}" v="1" dt="2026-09-04T14:29:51.5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87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tags" Target="tags/tag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5.fntdata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éverine Mauron" userId="da583363-5c05-4f3d-8d9f-862fcbbf0939" providerId="ADAL" clId="{09C27F77-97E7-431D-BEEC-4BA40060AAD7}"/>
    <pc:docChg chg="modSld">
      <pc:chgData name="Séverine Mauron" userId="da583363-5c05-4f3d-8d9f-862fcbbf0939" providerId="ADAL" clId="{09C27F77-97E7-431D-BEEC-4BA40060AAD7}" dt="2026-09-04T14:29:51.543" v="0" actId="255"/>
      <pc:docMkLst>
        <pc:docMk/>
      </pc:docMkLst>
      <pc:sldChg chg="modSp">
        <pc:chgData name="Séverine Mauron" userId="da583363-5c05-4f3d-8d9f-862fcbbf0939" providerId="ADAL" clId="{09C27F77-97E7-431D-BEEC-4BA40060AAD7}" dt="2026-09-04T14:29:51.543" v="0" actId="255"/>
        <pc:sldMkLst>
          <pc:docMk/>
          <pc:sldMk cId="0" sldId="284"/>
        </pc:sldMkLst>
        <pc:spChg chg="mod">
          <ac:chgData name="Séverine Mauron" userId="da583363-5c05-4f3d-8d9f-862fcbbf0939" providerId="ADAL" clId="{09C27F77-97E7-431D-BEEC-4BA40060AAD7}" dt="2026-09-04T14:29:51.543" v="0" actId="255"/>
          <ac:spMkLst>
            <pc:docMk/>
            <pc:sldMk cId="0" sldId="284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Clicchi qui per modificare lo stile del titolo principale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Clicchi qui per modificare gli stili di testo principali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9.xml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2" Type="http://schemas.microsoft.com/office/2007/relationships/media" Target="../media/media2.mp4"/><Relationship Id="rId1" Type="http://schemas.openxmlformats.org/officeDocument/2006/relationships/tags" Target="../tags/tag10.xml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video" Target="../media/media3.mp4"/><Relationship Id="rId2" Type="http://schemas.microsoft.com/office/2007/relationships/media" Target="../media/media3.mp4"/><Relationship Id="rId1" Type="http://schemas.openxmlformats.org/officeDocument/2006/relationships/tags" Target="../tags/tag11.xml"/><Relationship Id="rId5" Type="http://schemas.openxmlformats.org/officeDocument/2006/relationships/image" Target="../media/image9.jpe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video" Target="../media/media4.mp4"/><Relationship Id="rId2" Type="http://schemas.microsoft.com/office/2007/relationships/media" Target="../media/media4.mp4"/><Relationship Id="rId1" Type="http://schemas.openxmlformats.org/officeDocument/2006/relationships/tags" Target="../tags/tag12.xml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video" Target="../media/media5.mp4"/><Relationship Id="rId2" Type="http://schemas.microsoft.com/office/2007/relationships/media" Target="../media/media5.mp4"/><Relationship Id="rId1" Type="http://schemas.openxmlformats.org/officeDocument/2006/relationships/tags" Target="../tags/tag13.xml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video" Target="../media/media6.mp4"/><Relationship Id="rId2" Type="http://schemas.microsoft.com/office/2007/relationships/media" Target="../media/media6.mp4"/><Relationship Id="rId1" Type="http://schemas.openxmlformats.org/officeDocument/2006/relationships/tags" Target="../tags/tag14.xml"/><Relationship Id="rId5" Type="http://schemas.openxmlformats.org/officeDocument/2006/relationships/image" Target="../media/image12.jpeg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video" Target="../media/media7.mp4"/><Relationship Id="rId2" Type="http://schemas.microsoft.com/office/2007/relationships/media" Target="../media/media7.mp4"/><Relationship Id="rId1" Type="http://schemas.openxmlformats.org/officeDocument/2006/relationships/tags" Target="../tags/tag15.xml"/><Relationship Id="rId5" Type="http://schemas.openxmlformats.org/officeDocument/2006/relationships/image" Target="../media/image13.jpe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video" Target="../media/media8.mp4"/><Relationship Id="rId2" Type="http://schemas.microsoft.com/office/2007/relationships/media" Target="../media/media8.mp4"/><Relationship Id="rId1" Type="http://schemas.openxmlformats.org/officeDocument/2006/relationships/tags" Target="../tags/tag16.xml"/><Relationship Id="rId5" Type="http://schemas.openxmlformats.org/officeDocument/2006/relationships/image" Target="../media/image14.jpeg"/><Relationship Id="rId4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video" Target="../media/media9.mp4"/><Relationship Id="rId2" Type="http://schemas.microsoft.com/office/2007/relationships/media" Target="../media/media9.mp4"/><Relationship Id="rId1" Type="http://schemas.openxmlformats.org/officeDocument/2006/relationships/tags" Target="../tags/tag17.xml"/><Relationship Id="rId5" Type="http://schemas.openxmlformats.org/officeDocument/2006/relationships/image" Target="../media/image15.jpeg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video" Target="../media/media10.mp4"/><Relationship Id="rId2" Type="http://schemas.microsoft.com/office/2007/relationships/media" Target="../media/media10.mp4"/><Relationship Id="rId1" Type="http://schemas.openxmlformats.org/officeDocument/2006/relationships/tags" Target="../tags/tag18.xml"/><Relationship Id="rId5" Type="http://schemas.openxmlformats.org/officeDocument/2006/relationships/image" Target="../media/image17.jpeg"/><Relationship Id="rId4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video" Target="../media/media11.mp4"/><Relationship Id="rId2" Type="http://schemas.microsoft.com/office/2007/relationships/media" Target="../media/media11.mp4"/><Relationship Id="rId1" Type="http://schemas.openxmlformats.org/officeDocument/2006/relationships/tags" Target="../tags/tag19.xml"/><Relationship Id="rId5" Type="http://schemas.openxmlformats.org/officeDocument/2006/relationships/image" Target="../media/image18.jpeg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video" Target="../media/media12.mp4"/><Relationship Id="rId2" Type="http://schemas.microsoft.com/office/2007/relationships/media" Target="../media/media12.mp4"/><Relationship Id="rId1" Type="http://schemas.openxmlformats.org/officeDocument/2006/relationships/tags" Target="../tags/tag20.xml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video" Target="../media/media13.mp4"/><Relationship Id="rId2" Type="http://schemas.microsoft.com/office/2007/relationships/media" Target="../media/media13.mp4"/><Relationship Id="rId1" Type="http://schemas.openxmlformats.org/officeDocument/2006/relationships/tags" Target="../tags/tag21.xml"/><Relationship Id="rId5" Type="http://schemas.openxmlformats.org/officeDocument/2006/relationships/image" Target="../media/image20.jpeg"/><Relationship Id="rId4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video" Target="../media/media14.mp4"/><Relationship Id="rId2" Type="http://schemas.microsoft.com/office/2007/relationships/media" Target="../media/media14.mp4"/><Relationship Id="rId1" Type="http://schemas.openxmlformats.org/officeDocument/2006/relationships/tags" Target="../tags/tag2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video" Target="../media/media15.mp4"/><Relationship Id="rId2" Type="http://schemas.microsoft.com/office/2007/relationships/media" Target="../media/media15.mp4"/><Relationship Id="rId1" Type="http://schemas.openxmlformats.org/officeDocument/2006/relationships/tags" Target="../tags/tag24.xml"/><Relationship Id="rId5" Type="http://schemas.openxmlformats.org/officeDocument/2006/relationships/image" Target="../media/image24.jpeg"/><Relationship Id="rId4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video" Target="../media/media16.mp4"/><Relationship Id="rId2" Type="http://schemas.microsoft.com/office/2007/relationships/media" Target="../media/media16.mp4"/><Relationship Id="rId1" Type="http://schemas.openxmlformats.org/officeDocument/2006/relationships/tags" Target="../tags/tag25.xml"/><Relationship Id="rId5" Type="http://schemas.openxmlformats.org/officeDocument/2006/relationships/image" Target="../media/image25.jpeg"/><Relationship Id="rId4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video" Target="../media/media17.mp4"/><Relationship Id="rId2" Type="http://schemas.microsoft.com/office/2007/relationships/media" Target="../media/media17.mp4"/><Relationship Id="rId1" Type="http://schemas.openxmlformats.org/officeDocument/2006/relationships/tags" Target="../tags/tag26.xml"/><Relationship Id="rId5" Type="http://schemas.openxmlformats.org/officeDocument/2006/relationships/image" Target="../media/image26.jpeg"/><Relationship Id="rId4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video" Target="../media/media18.mp4"/><Relationship Id="rId2" Type="http://schemas.microsoft.com/office/2007/relationships/media" Target="../media/media18.mp4"/><Relationship Id="rId1" Type="http://schemas.openxmlformats.org/officeDocument/2006/relationships/tags" Target="../tags/tag27.xml"/><Relationship Id="rId5" Type="http://schemas.openxmlformats.org/officeDocument/2006/relationships/image" Target="../media/image27.jpeg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video" Target="../media/media19.mp4"/><Relationship Id="rId2" Type="http://schemas.microsoft.com/office/2007/relationships/media" Target="../media/media19.mp4"/><Relationship Id="rId1" Type="http://schemas.openxmlformats.org/officeDocument/2006/relationships/tags" Target="../tags/tag29.xml"/><Relationship Id="rId5" Type="http://schemas.openxmlformats.org/officeDocument/2006/relationships/image" Target="../media/image29.jpeg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659426" y="7658100"/>
            <a:ext cx="4969148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www.swiss.basketball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29F427C0-9F3D-9BB1-947D-B779241DCFE3}"/>
              </a:ext>
            </a:extLst>
          </p:cNvPr>
          <p:cNvSpPr txBox="1"/>
          <p:nvPr/>
        </p:nvSpPr>
        <p:spPr>
          <a:xfrm>
            <a:off x="7119277" y="3447415"/>
            <a:ext cx="7160808" cy="3293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748"/>
              </a:lnSpc>
            </a:pPr>
            <a:r>
              <a:rPr lang="en-US" sz="6200" b="1" dirty="0" err="1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Tischoffizielle</a:t>
            </a:r>
            <a:endParaRPr lang="en-US" sz="6200" b="1" dirty="0" err="1">
              <a:solidFill>
                <a:srgbClr val="FD0001"/>
              </a:solidFill>
              <a:latin typeface="Open Sans Bold"/>
              <a:ea typeface="Open Sans Bold"/>
              <a:cs typeface="Open Sans Bold"/>
            </a:endParaRPr>
          </a:p>
          <a:p>
            <a:pPr algn="l">
              <a:lnSpc>
                <a:spcPts val="8748"/>
              </a:lnSpc>
            </a:pPr>
            <a:r>
              <a:rPr lang="en-US" sz="6200" b="1" dirty="0" err="1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Officiels</a:t>
            </a:r>
            <a:r>
              <a:rPr lang="en-US" sz="6200" b="1" dirty="0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table</a:t>
            </a:r>
            <a:endParaRPr lang="en-US" sz="6200" b="1" dirty="0">
              <a:solidFill>
                <a:srgbClr val="FD0001"/>
              </a:solidFill>
              <a:latin typeface="Open Sans Bold"/>
              <a:ea typeface="Open Sans Bold"/>
              <a:cs typeface="Open Sans Bold"/>
            </a:endParaRPr>
          </a:p>
          <a:p>
            <a:pPr algn="l">
              <a:lnSpc>
                <a:spcPts val="8748"/>
              </a:lnSpc>
            </a:pPr>
            <a:r>
              <a:rPr lang="en-US" sz="6200" b="1" dirty="0" err="1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Ufficiali</a:t>
            </a:r>
            <a:r>
              <a:rPr lang="en-US" sz="6200" b="1" dirty="0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di campo</a:t>
            </a:r>
            <a:endParaRPr lang="en-US" sz="6200" b="1" dirty="0">
              <a:solidFill>
                <a:srgbClr val="FD0001"/>
              </a:solidFill>
              <a:latin typeface="Open Sans Bold"/>
              <a:ea typeface="Open Sans Bold"/>
              <a:cs typeface="Open Sans Bold"/>
            </a:endParaRPr>
          </a:p>
        </p:txBody>
      </p:sp>
      <p:pic>
        <p:nvPicPr>
          <p:cNvPr id="7" name="Immagine 4" descr="Immagine che contiene simbolo, logo, Carattere, rosso&#10;&#10;Il contenuto generato dall&amp;#39;IA potrebbe non essere corretto.">
            <a:extLst>
              <a:ext uri="{FF2B5EF4-FFF2-40B4-BE49-F238E27FC236}">
                <a16:creationId xmlns:a16="http://schemas.microsoft.com/office/drawing/2014/main" id="{A49A68DD-F4F0-8FF7-ADDA-9FEA73673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936" y="3398509"/>
            <a:ext cx="3389168" cy="334154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6A240-E3D8-B6A9-74EF-915F1728E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2D759DF0-6556-AE1A-4934-34E3A430DBBE}"/>
              </a:ext>
            </a:extLst>
          </p:cNvPr>
          <p:cNvSpPr txBox="1"/>
          <p:nvPr/>
        </p:nvSpPr>
        <p:spPr>
          <a:xfrm>
            <a:off x="1295400" y="2171700"/>
            <a:ext cx="15697200" cy="42897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748"/>
              </a:lnSpc>
            </a:pPr>
            <a:r>
              <a:rPr lang="en-US" sz="3200" b="1" dirty="0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Attenzione: </a:t>
            </a:r>
          </a:p>
          <a:p>
            <a:pPr algn="l">
              <a:lnSpc>
                <a:spcPts val="8748"/>
              </a:lnSpc>
            </a:pPr>
            <a:r>
              <a:rPr lang="en-US" sz="3200" b="1" dirty="0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Il presente documento </a:t>
            </a:r>
            <a:r>
              <a:rPr lang="en-US" sz="3200" b="1" dirty="0" err="1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 il solo </a:t>
            </a:r>
            <a:r>
              <a:rPr lang="en-US" sz="3200" b="1" dirty="0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scopo di </a:t>
            </a:r>
            <a:r>
              <a:rPr lang="en-US" sz="3200" b="1" dirty="0" err="1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illustrare </a:t>
            </a:r>
            <a:r>
              <a:rPr lang="en-US" sz="3200" b="1" dirty="0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</a:t>
            </a:r>
            <a:r>
              <a:rPr lang="en-US" sz="3200" b="1" dirty="0" err="1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differenze </a:t>
            </a:r>
            <a:r>
              <a:rPr lang="en-US" sz="3200" b="1" dirty="0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 la versione precedente della DSS e quella nuova. Non </a:t>
            </a:r>
            <a:r>
              <a:rPr lang="en-US" sz="3200" b="1" dirty="0" err="1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può</a:t>
            </a:r>
            <a:r>
              <a:rPr lang="en-US" sz="3200" b="1" dirty="0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 err="1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essere utilizzato come </a:t>
            </a:r>
            <a:r>
              <a:rPr lang="en-US" sz="3200" b="1" dirty="0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corso di formazione per </a:t>
            </a:r>
            <a:r>
              <a:rPr lang="en-US" sz="3200" b="1" dirty="0" err="1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diventare valutatore ufficiale </a:t>
            </a:r>
            <a:r>
              <a:rPr lang="en-US" sz="3200" b="1" dirty="0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 non illustra </a:t>
            </a:r>
            <a:r>
              <a:rPr lang="en-US" sz="3200" b="1" dirty="0" err="1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tutte </a:t>
            </a:r>
            <a:r>
              <a:rPr lang="en-US" sz="3200" b="1" dirty="0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</a:t>
            </a:r>
            <a:r>
              <a:rPr lang="en-US" sz="3200" b="1" dirty="0" err="1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funzionalità</a:t>
            </a:r>
            <a:r>
              <a:rPr lang="en-US" sz="3200" b="1" dirty="0">
                <a:solidFill>
                  <a:srgbClr val="FD00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  <a:endParaRPr lang="en-US" sz="3200" b="1" dirty="0">
              <a:solidFill>
                <a:srgbClr val="FD0001"/>
              </a:solidFill>
              <a:latin typeface="Open Sans Bold"/>
              <a:ea typeface="Open Sans Bold"/>
              <a:cs typeface="Open Sans Bold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5907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6075052" y="342900"/>
            <a:ext cx="6137895" cy="671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Due </a:t>
            </a:r>
            <a:r>
              <a:rPr lang="en-US" sz="3999" b="1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nuovi falli</a:t>
            </a:r>
            <a:endParaRPr lang="en-US" sz="3999" b="1" dirty="0">
              <a:solidFill>
                <a:srgbClr val="F60505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6AE6A5D5-1689-1341-4843-86583190957C}"/>
              </a:ext>
            </a:extLst>
          </p:cNvPr>
          <p:cNvSpPr txBox="1"/>
          <p:nvPr/>
        </p:nvSpPr>
        <p:spPr>
          <a:xfrm>
            <a:off x="1295400" y="2171700"/>
            <a:ext cx="15697200" cy="4480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748"/>
              </a:lnSpc>
            </a:pPr>
            <a:r>
              <a:rPr lang="fr-CH" sz="2000" b="1" noProof="0" dirty="0">
                <a:latin typeface="Open Sans Bold"/>
                <a:ea typeface="Open Sans Bold"/>
                <a:cs typeface="Open Sans Bold"/>
                <a:sym typeface="Open Sans Bold"/>
              </a:rPr>
              <a:t>A partire dalla stagione 2026/27, la FIBA ha deciso di applicare sanzioni meno severe per alcuni falli tecnici e antisportivi.</a:t>
            </a:r>
          </a:p>
          <a:p>
            <a:pPr algn="l"/>
            <a:r>
              <a:rPr lang="fr-CH" sz="2000" b="1" noProof="0" dirty="0">
                <a:latin typeface="Open Sans Bold"/>
                <a:ea typeface="Open Sans Bold"/>
                <a:cs typeface="Open Sans Bold"/>
                <a:sym typeface="Open Sans Bold"/>
              </a:rPr>
              <a:t>I falli tecnici sono suddivisi in due categorie: </a:t>
            </a:r>
          </a:p>
          <a:p>
            <a:pPr marL="457200" indent="-457200" algn="l">
              <a:buFontTx/>
              <a:buChar char="-"/>
            </a:pPr>
            <a:r>
              <a:rPr lang="fr-CH" sz="2000" b="1" noProof="0" dirty="0">
                <a:latin typeface="Open Sans Bold"/>
                <a:ea typeface="Open Sans Bold"/>
                <a:cs typeface="Open Sans Bold"/>
                <a:sym typeface="Open Sans Bold"/>
              </a:rPr>
              <a:t>Cat. 1: quelle che già conoscevamo. Al secondo fallo, il giocatore viene espulso dal campo.</a:t>
            </a:r>
          </a:p>
          <a:p>
            <a:pPr marL="457200" indent="-457200" algn="l">
              <a:buFontTx/>
              <a:buChar char="-"/>
            </a:pPr>
            <a:r>
              <a:rPr lang="fr-CH" sz="2000" b="1" noProof="0" dirty="0">
                <a:latin typeface="Open Sans Bold"/>
                <a:ea typeface="Open Sans Bold"/>
                <a:cs typeface="Open Sans Bold"/>
                <a:sym typeface="Open Sans Bold"/>
              </a:rPr>
              <a:t>Cat. 2: quelle fischiate perché il giocatore ha ritardato lo svolgimento della partita. In questo caso, non vi è più alcun limite.</a:t>
            </a:r>
          </a:p>
          <a:p>
            <a:pPr marL="457200" indent="-457200" algn="l">
              <a:buFontTx/>
              <a:buChar char="-"/>
            </a:pPr>
            <a:endParaRPr lang="fr-CH" sz="2000" b="1" noProof="0" dirty="0"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/>
            <a:endParaRPr lang="fr-CH" sz="2000" b="1" noProof="0" dirty="0"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/>
            <a:r>
              <a:rPr lang="fr-CH" sz="2000" b="1" noProof="0" dirty="0">
                <a:latin typeface="Open Sans Bold"/>
                <a:ea typeface="Open Sans Bold"/>
                <a:cs typeface="Open Sans Bold"/>
                <a:sym typeface="Open Sans Bold"/>
              </a:rPr>
              <a:t>Anche i falli antisportivi sono suddivisi in due categorie: </a:t>
            </a:r>
          </a:p>
          <a:p>
            <a:pPr marL="342900" indent="-342900" algn="l">
              <a:buFontTx/>
              <a:buChar char="-"/>
            </a:pPr>
            <a:r>
              <a:rPr lang="fr-CH" sz="2000" b="1" noProof="0" dirty="0">
                <a:latin typeface="Open Sans Bold"/>
                <a:ea typeface="Open Sans Bold"/>
                <a:cs typeface="Open Sans Bold"/>
                <a:sym typeface="Open Sans Bold"/>
              </a:rPr>
              <a:t>I falli di disturbo, per i quali non è previsto alcun limite.</a:t>
            </a:r>
          </a:p>
          <a:p>
            <a:pPr marL="342900" indent="-342900" algn="l">
              <a:buFontTx/>
              <a:buChar char="-"/>
            </a:pPr>
            <a:r>
              <a:rPr lang="fr-CH" sz="2000" b="1" noProof="0" dirty="0">
                <a:latin typeface="Open Sans Bold"/>
                <a:ea typeface="Open Sans Bold"/>
                <a:cs typeface="Open Sans Bold"/>
                <a:sym typeface="Open Sans Bold"/>
              </a:rPr>
              <a:t>I falli evidenti, che sono sempre soggetti a limite (al secondo, il giocatore viene espulso dal campo).</a:t>
            </a:r>
          </a:p>
          <a:p>
            <a:pPr algn="l">
              <a:lnSpc>
                <a:spcPts val="8748"/>
              </a:lnSpc>
            </a:pPr>
            <a:r>
              <a:rPr lang="fr-CH" sz="2000" b="1" noProof="0" dirty="0">
                <a:latin typeface="Open Sans Bold"/>
                <a:ea typeface="Open Sans Bold"/>
                <a:cs typeface="Open Sans Bold"/>
                <a:sym typeface="Open Sans Bold"/>
              </a:rPr>
              <a:t>Si noti che un fallo tecnico di categoria 1, sommato a un fallo flagrante, comporterà sempre l’espulsione.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7287A-2212-ABBE-A9F8-F5F8FF7B7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67A7EBE-DC94-D9C4-3B22-36A486E969DC}"/>
              </a:ext>
            </a:extLst>
          </p:cNvPr>
          <p:cNvSpPr/>
          <p:nvPr/>
        </p:nvSpPr>
        <p:spPr>
          <a:xfrm>
            <a:off x="1309784" y="2112748"/>
            <a:ext cx="3477441" cy="5561801"/>
          </a:xfrm>
          <a:custGeom>
            <a:avLst/>
            <a:gdLst/>
            <a:ahLst/>
            <a:cxnLst/>
            <a:rect l="l" t="t" r="r" b="b"/>
            <a:pathLst>
              <a:path w="3477441" h="5561801">
                <a:moveTo>
                  <a:pt x="0" y="0"/>
                </a:moveTo>
                <a:lnTo>
                  <a:pt x="3477441" y="0"/>
                </a:lnTo>
                <a:lnTo>
                  <a:pt x="3477441" y="5561801"/>
                </a:lnTo>
                <a:lnTo>
                  <a:pt x="0" y="55618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1" r="-1486"/>
            </a:stretch>
          </a:blipFill>
        </p:spPr>
        <p:txBody>
          <a:bodyPr/>
          <a:lstStyle/>
          <a:p>
            <a:endParaRPr lang="fr-CH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9A1F869-D0E4-633C-7618-E61806DB83FE}"/>
              </a:ext>
            </a:extLst>
          </p:cNvPr>
          <p:cNvGrpSpPr/>
          <p:nvPr/>
        </p:nvGrpSpPr>
        <p:grpSpPr>
          <a:xfrm>
            <a:off x="1309784" y="7674549"/>
            <a:ext cx="3477441" cy="2252191"/>
            <a:chOff x="0" y="0"/>
            <a:chExt cx="915869" cy="59317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B398C87-D582-77E4-D374-4DD8D01E3FE2}"/>
                </a:ext>
              </a:extLst>
            </p:cNvPr>
            <p:cNvSpPr/>
            <p:nvPr/>
          </p:nvSpPr>
          <p:spPr>
            <a:xfrm>
              <a:off x="0" y="0"/>
              <a:ext cx="915869" cy="593170"/>
            </a:xfrm>
            <a:custGeom>
              <a:avLst/>
              <a:gdLst/>
              <a:ahLst/>
              <a:cxnLst/>
              <a:rect l="l" t="t" r="r" b="b"/>
              <a:pathLst>
                <a:path w="915869" h="593170">
                  <a:moveTo>
                    <a:pt x="0" y="0"/>
                  </a:moveTo>
                  <a:lnTo>
                    <a:pt x="915869" y="0"/>
                  </a:lnTo>
                  <a:lnTo>
                    <a:pt x="915869" y="593170"/>
                  </a:lnTo>
                  <a:lnTo>
                    <a:pt x="0" y="593170"/>
                  </a:lnTo>
                  <a:close/>
                </a:path>
              </a:pathLst>
            </a:custGeom>
            <a:solidFill>
              <a:srgbClr val="F60505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85551DB-DB6C-0CB5-3058-C1DDCE26BE24}"/>
                </a:ext>
              </a:extLst>
            </p:cNvPr>
            <p:cNvSpPr txBox="1"/>
            <p:nvPr/>
          </p:nvSpPr>
          <p:spPr>
            <a:xfrm>
              <a:off x="0" y="-38100"/>
              <a:ext cx="915869" cy="6312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Fallo tecnico</a:t>
              </a:r>
            </a:p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Attenzione: può essere assegnato anche all’allenatore o alla panchina. In tal caso, l’arbitro deve indicare a chi viene assegnato il fallo.</a:t>
              </a:r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36BDF2CE-F749-A938-7870-0B347CCA75CC}"/>
              </a:ext>
            </a:extLst>
          </p:cNvPr>
          <p:cNvGrpSpPr/>
          <p:nvPr/>
        </p:nvGrpSpPr>
        <p:grpSpPr>
          <a:xfrm>
            <a:off x="9498411" y="7674549"/>
            <a:ext cx="3685203" cy="490066"/>
            <a:chOff x="0" y="0"/>
            <a:chExt cx="970588" cy="129071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486CE8B-3DE4-1234-B5D8-D46B7164DE69}"/>
                </a:ext>
              </a:extLst>
            </p:cNvPr>
            <p:cNvSpPr/>
            <p:nvPr/>
          </p:nvSpPr>
          <p:spPr>
            <a:xfrm>
              <a:off x="0" y="0"/>
              <a:ext cx="970588" cy="129071"/>
            </a:xfrm>
            <a:custGeom>
              <a:avLst/>
              <a:gdLst/>
              <a:ahLst/>
              <a:cxnLst/>
              <a:rect l="l" t="t" r="r" b="b"/>
              <a:pathLst>
                <a:path w="970588" h="129071">
                  <a:moveTo>
                    <a:pt x="0" y="0"/>
                  </a:moveTo>
                  <a:lnTo>
                    <a:pt x="970588" y="0"/>
                  </a:lnTo>
                  <a:lnTo>
                    <a:pt x="970588" y="129071"/>
                  </a:lnTo>
                  <a:lnTo>
                    <a:pt x="0" y="129071"/>
                  </a:lnTo>
                  <a:close/>
                </a:path>
              </a:pathLst>
            </a:custGeom>
            <a:solidFill>
              <a:srgbClr val="F60505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A22FAE9-D4E6-47C7-34FD-73E3EA26919B}"/>
                </a:ext>
              </a:extLst>
            </p:cNvPr>
            <p:cNvSpPr txBox="1"/>
            <p:nvPr/>
          </p:nvSpPr>
          <p:spPr>
            <a:xfrm>
              <a:off x="0" y="-38100"/>
              <a:ext cx="970588" cy="1671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Fallo grave</a:t>
              </a:r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2B250314-21AA-DA1A-B4A0-6AB24AAECAFB}"/>
              </a:ext>
            </a:extLst>
          </p:cNvPr>
          <p:cNvGrpSpPr/>
          <p:nvPr/>
        </p:nvGrpSpPr>
        <p:grpSpPr>
          <a:xfrm>
            <a:off x="13688438" y="7674549"/>
            <a:ext cx="3732115" cy="2252191"/>
            <a:chOff x="0" y="0"/>
            <a:chExt cx="982944" cy="59317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E8E9040-6829-F4F1-7BBE-E39F819FABB9}"/>
                </a:ext>
              </a:extLst>
            </p:cNvPr>
            <p:cNvSpPr/>
            <p:nvPr/>
          </p:nvSpPr>
          <p:spPr>
            <a:xfrm>
              <a:off x="0" y="0"/>
              <a:ext cx="982944" cy="593170"/>
            </a:xfrm>
            <a:custGeom>
              <a:avLst/>
              <a:gdLst/>
              <a:ahLst/>
              <a:cxnLst/>
              <a:rect l="l" t="t" r="r" b="b"/>
              <a:pathLst>
                <a:path w="982944" h="593170">
                  <a:moveTo>
                    <a:pt x="0" y="0"/>
                  </a:moveTo>
                  <a:lnTo>
                    <a:pt x="982944" y="0"/>
                  </a:lnTo>
                  <a:lnTo>
                    <a:pt x="982944" y="593170"/>
                  </a:lnTo>
                  <a:lnTo>
                    <a:pt x="0" y="593170"/>
                  </a:lnTo>
                  <a:close/>
                </a:path>
              </a:pathLst>
            </a:custGeom>
            <a:solidFill>
              <a:srgbClr val="F60505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F5254947-24DE-6CE7-6D6F-2CE7713D8BF2}"/>
                </a:ext>
              </a:extLst>
            </p:cNvPr>
            <p:cNvSpPr txBox="1"/>
            <p:nvPr/>
          </p:nvSpPr>
          <p:spPr>
            <a:xfrm>
              <a:off x="0" y="-38100"/>
              <a:ext cx="982944" cy="6312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Fallo da espulsione</a:t>
              </a:r>
            </a:p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Può essere assegnato anche a un membro della panchina qualora entri in campo per partecipare a una rissa (fallo per rissa)</a:t>
              </a:r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87CCA53D-9B76-C823-E955-E3DCF7FEF59C}"/>
              </a:ext>
            </a:extLst>
          </p:cNvPr>
          <p:cNvSpPr/>
          <p:nvPr/>
        </p:nvSpPr>
        <p:spPr>
          <a:xfrm>
            <a:off x="5289051" y="2112748"/>
            <a:ext cx="3704534" cy="5561801"/>
          </a:xfrm>
          <a:custGeom>
            <a:avLst/>
            <a:gdLst/>
            <a:ahLst/>
            <a:cxnLst/>
            <a:rect l="l" t="t" r="r" b="b"/>
            <a:pathLst>
              <a:path w="3704534" h="5561801">
                <a:moveTo>
                  <a:pt x="0" y="0"/>
                </a:moveTo>
                <a:lnTo>
                  <a:pt x="3704535" y="0"/>
                </a:lnTo>
                <a:lnTo>
                  <a:pt x="3704535" y="5561801"/>
                </a:lnTo>
                <a:lnTo>
                  <a:pt x="0" y="55618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07" b="-421"/>
            </a:stretch>
          </a:blipFill>
        </p:spPr>
        <p:txBody>
          <a:bodyPr/>
          <a:lstStyle/>
          <a:p>
            <a:endParaRPr lang="fr-CH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AC47D917-B400-AFE5-B8DE-6182534C0465}"/>
              </a:ext>
            </a:extLst>
          </p:cNvPr>
          <p:cNvGrpSpPr/>
          <p:nvPr/>
        </p:nvGrpSpPr>
        <p:grpSpPr>
          <a:xfrm>
            <a:off x="5289051" y="7674549"/>
            <a:ext cx="3701535" cy="490066"/>
            <a:chOff x="0" y="0"/>
            <a:chExt cx="974890" cy="129071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723D495-999F-B146-9EEB-DBB9977D6A8D}"/>
                </a:ext>
              </a:extLst>
            </p:cNvPr>
            <p:cNvSpPr/>
            <p:nvPr/>
          </p:nvSpPr>
          <p:spPr>
            <a:xfrm>
              <a:off x="0" y="0"/>
              <a:ext cx="974890" cy="129071"/>
            </a:xfrm>
            <a:custGeom>
              <a:avLst/>
              <a:gdLst/>
              <a:ahLst/>
              <a:cxnLst/>
              <a:rect l="l" t="t" r="r" b="b"/>
              <a:pathLst>
                <a:path w="974890" h="129071">
                  <a:moveTo>
                    <a:pt x="0" y="0"/>
                  </a:moveTo>
                  <a:lnTo>
                    <a:pt x="974890" y="0"/>
                  </a:lnTo>
                  <a:lnTo>
                    <a:pt x="974890" y="129071"/>
                  </a:lnTo>
                  <a:lnTo>
                    <a:pt x="0" y="129071"/>
                  </a:lnTo>
                  <a:close/>
                </a:path>
              </a:pathLst>
            </a:custGeom>
            <a:solidFill>
              <a:srgbClr val="F60505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97ADE68-5C2B-092E-4D5D-0DB3CE52FB75}"/>
                </a:ext>
              </a:extLst>
            </p:cNvPr>
            <p:cNvSpPr txBox="1"/>
            <p:nvPr/>
          </p:nvSpPr>
          <p:spPr>
            <a:xfrm>
              <a:off x="0" y="-38100"/>
              <a:ext cx="974890" cy="1671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Fallo di disturbo</a:t>
              </a:r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03CD6213-5017-1DFF-434E-EC31D42303A4}"/>
              </a:ext>
            </a:extLst>
          </p:cNvPr>
          <p:cNvSpPr/>
          <p:nvPr/>
        </p:nvSpPr>
        <p:spPr>
          <a:xfrm>
            <a:off x="9495412" y="2112748"/>
            <a:ext cx="3688202" cy="5565298"/>
          </a:xfrm>
          <a:custGeom>
            <a:avLst/>
            <a:gdLst/>
            <a:ahLst/>
            <a:cxnLst/>
            <a:rect l="l" t="t" r="r" b="b"/>
            <a:pathLst>
              <a:path w="3688202" h="5565298">
                <a:moveTo>
                  <a:pt x="0" y="0"/>
                </a:moveTo>
                <a:lnTo>
                  <a:pt x="3688201" y="0"/>
                </a:lnTo>
                <a:lnTo>
                  <a:pt x="3688201" y="5565298"/>
                </a:lnTo>
                <a:lnTo>
                  <a:pt x="0" y="55652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58" b="-281"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4FFF64FE-E63F-0AEE-8E58-D0F007F44983}"/>
              </a:ext>
            </a:extLst>
          </p:cNvPr>
          <p:cNvSpPr/>
          <p:nvPr/>
        </p:nvSpPr>
        <p:spPr>
          <a:xfrm>
            <a:off x="13688438" y="2112748"/>
            <a:ext cx="3732115" cy="5565298"/>
          </a:xfrm>
          <a:custGeom>
            <a:avLst/>
            <a:gdLst/>
            <a:ahLst/>
            <a:cxnLst/>
            <a:rect l="l" t="t" r="r" b="b"/>
            <a:pathLst>
              <a:path w="3732115" h="5565298">
                <a:moveTo>
                  <a:pt x="0" y="0"/>
                </a:moveTo>
                <a:lnTo>
                  <a:pt x="3732115" y="0"/>
                </a:lnTo>
                <a:lnTo>
                  <a:pt x="3732115" y="5565298"/>
                </a:lnTo>
                <a:lnTo>
                  <a:pt x="0" y="55652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74"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4D26D7E0-B1B2-CAB0-9483-835A92A5B9E4}"/>
              </a:ext>
            </a:extLst>
          </p:cNvPr>
          <p:cNvSpPr txBox="1"/>
          <p:nvPr/>
        </p:nvSpPr>
        <p:spPr>
          <a:xfrm>
            <a:off x="6435105" y="349249"/>
            <a:ext cx="5417790" cy="671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</a:t>
            </a:r>
            <a:r>
              <a:rPr lang="en-US" sz="3999" b="1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falli speciali</a:t>
            </a:r>
            <a:endParaRPr lang="en-US" sz="3999" b="1" dirty="0">
              <a:solidFill>
                <a:srgbClr val="F60505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5912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D368830-3855-3965-5BB8-40CD654898B4}"/>
              </a:ext>
            </a:extLst>
          </p:cNvPr>
          <p:cNvSpPr txBox="1"/>
          <p:nvPr/>
        </p:nvSpPr>
        <p:spPr>
          <a:xfrm>
            <a:off x="2667000" y="4420225"/>
            <a:ext cx="1295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4400" b="1" dirty="0">
                <a:solidFill>
                  <a:srgbClr val="FF0000"/>
                </a:solidFill>
              </a:rPr>
              <a:t>Ecco alcune informazioni sul nuovo foglio di gara elettronico.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8804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66484" y="3160729"/>
            <a:ext cx="12851543" cy="6955148"/>
          </a:xfrm>
          <a:custGeom>
            <a:avLst/>
            <a:gdLst/>
            <a:ahLst/>
            <a:cxnLst/>
            <a:rect l="l" t="t" r="r" b="b"/>
            <a:pathLst>
              <a:path w="12851543" h="6955148">
                <a:moveTo>
                  <a:pt x="0" y="0"/>
                </a:moveTo>
                <a:lnTo>
                  <a:pt x="12851543" y="0"/>
                </a:lnTo>
                <a:lnTo>
                  <a:pt x="12851543" y="6955148"/>
                </a:lnTo>
                <a:lnTo>
                  <a:pt x="0" y="6955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5" b="-405"/>
            </a:stretch>
          </a:blipFill>
        </p:spPr>
        <p:txBody>
          <a:bodyPr/>
          <a:lstStyle/>
          <a:p>
            <a:endParaRPr lang="fr-CH"/>
          </a:p>
        </p:txBody>
      </p:sp>
      <p:grpSp>
        <p:nvGrpSpPr>
          <p:cNvPr id="3" name="Group 3"/>
          <p:cNvGrpSpPr/>
          <p:nvPr/>
        </p:nvGrpSpPr>
        <p:grpSpPr>
          <a:xfrm>
            <a:off x="2524274" y="3051542"/>
            <a:ext cx="593689" cy="598804"/>
            <a:chOff x="0" y="0"/>
            <a:chExt cx="156362" cy="1577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6362" cy="157710"/>
            </a:xfrm>
            <a:custGeom>
              <a:avLst/>
              <a:gdLst/>
              <a:ahLst/>
              <a:cxnLst/>
              <a:rect l="l" t="t" r="r" b="b"/>
              <a:pathLst>
                <a:path w="156362" h="157710">
                  <a:moveTo>
                    <a:pt x="0" y="0"/>
                  </a:moveTo>
                  <a:lnTo>
                    <a:pt x="156362" y="0"/>
                  </a:lnTo>
                  <a:lnTo>
                    <a:pt x="156362" y="157710"/>
                  </a:lnTo>
                  <a:lnTo>
                    <a:pt x="0" y="1577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5CE1E6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56362" cy="186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23657" y="3051542"/>
            <a:ext cx="2300617" cy="886941"/>
            <a:chOff x="0" y="0"/>
            <a:chExt cx="605924" cy="23359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5924" cy="233598"/>
            </a:xfrm>
            <a:custGeom>
              <a:avLst/>
              <a:gdLst/>
              <a:ahLst/>
              <a:cxnLst/>
              <a:rect l="l" t="t" r="r" b="b"/>
              <a:pathLst>
                <a:path w="605924" h="233598">
                  <a:moveTo>
                    <a:pt x="0" y="0"/>
                  </a:moveTo>
                  <a:lnTo>
                    <a:pt x="605924" y="0"/>
                  </a:lnTo>
                  <a:lnTo>
                    <a:pt x="605924" y="233598"/>
                  </a:lnTo>
                  <a:lnTo>
                    <a:pt x="0" y="2335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5CE1E6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605924" cy="262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r>
                <a:rPr lang="en-US" sz="2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Torna alla selezione della partita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62200" y="610840"/>
            <a:ext cx="13401526" cy="12858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00"/>
              </a:lnSpc>
              <a:spcBef>
                <a:spcPct val="0"/>
              </a:spcBef>
            </a:pPr>
            <a:r>
              <a:rPr lang="en-US" sz="9000" b="1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Visualizzare </a:t>
            </a:r>
            <a:r>
              <a:rPr lang="en-US" sz="9000" b="1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squadre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2203817"/>
            <a:ext cx="1828800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Una </a:t>
            </a:r>
            <a:r>
              <a:rPr lang="en-US" sz="3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volta scaricata</a:t>
            </a:r>
            <a:r>
              <a:rPr lang="en-US" sz="3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 partita, </a:t>
            </a:r>
            <a:r>
              <a:rPr lang="en-US" sz="3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è possibile fare clic </a:t>
            </a:r>
            <a:r>
              <a:rPr lang="en-US" sz="3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sul pulsante “Inizia”. Si </a:t>
            </a:r>
            <a:r>
              <a:rPr lang="en-US" sz="3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accede direttamente </a:t>
            </a:r>
            <a:r>
              <a:rPr lang="en-US" sz="3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alla formazione della partita.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117963" y="3051542"/>
            <a:ext cx="8000551" cy="598804"/>
            <a:chOff x="0" y="0"/>
            <a:chExt cx="2107141" cy="1577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07141" cy="157710"/>
            </a:xfrm>
            <a:custGeom>
              <a:avLst/>
              <a:gdLst/>
              <a:ahLst/>
              <a:cxnLst/>
              <a:rect l="l" t="t" r="r" b="b"/>
              <a:pathLst>
                <a:path w="2107141" h="157710">
                  <a:moveTo>
                    <a:pt x="0" y="0"/>
                  </a:moveTo>
                  <a:lnTo>
                    <a:pt x="2107141" y="0"/>
                  </a:lnTo>
                  <a:lnTo>
                    <a:pt x="2107141" y="157710"/>
                  </a:lnTo>
                  <a:lnTo>
                    <a:pt x="0" y="1577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5E17EB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2107141" cy="186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23657" y="4502614"/>
            <a:ext cx="2300617" cy="886941"/>
            <a:chOff x="0" y="0"/>
            <a:chExt cx="605924" cy="23359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05924" cy="233598"/>
            </a:xfrm>
            <a:custGeom>
              <a:avLst/>
              <a:gdLst/>
              <a:ahLst/>
              <a:cxnLst/>
              <a:rect l="l" t="t" r="r" b="b"/>
              <a:pathLst>
                <a:path w="605924" h="233598">
                  <a:moveTo>
                    <a:pt x="0" y="0"/>
                  </a:moveTo>
                  <a:lnTo>
                    <a:pt x="605924" y="0"/>
                  </a:lnTo>
                  <a:lnTo>
                    <a:pt x="605924" y="233598"/>
                  </a:lnTo>
                  <a:lnTo>
                    <a:pt x="0" y="2335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5E17EB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605924" cy="262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r>
                <a:rPr lang="en-US" sz="2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Scelta delle squadre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118513" y="3051542"/>
            <a:ext cx="4015126" cy="598804"/>
            <a:chOff x="0" y="0"/>
            <a:chExt cx="1057482" cy="1577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57482" cy="157710"/>
            </a:xfrm>
            <a:custGeom>
              <a:avLst/>
              <a:gdLst/>
              <a:ahLst/>
              <a:cxnLst/>
              <a:rect l="l" t="t" r="r" b="b"/>
              <a:pathLst>
                <a:path w="1057482" h="157710">
                  <a:moveTo>
                    <a:pt x="0" y="0"/>
                  </a:moveTo>
                  <a:lnTo>
                    <a:pt x="1057482" y="0"/>
                  </a:lnTo>
                  <a:lnTo>
                    <a:pt x="1057482" y="157710"/>
                  </a:lnTo>
                  <a:lnTo>
                    <a:pt x="0" y="1577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FF66C4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1057482" cy="186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763726" y="3051542"/>
            <a:ext cx="2300617" cy="886941"/>
            <a:chOff x="0" y="0"/>
            <a:chExt cx="605924" cy="2335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05924" cy="233598"/>
            </a:xfrm>
            <a:custGeom>
              <a:avLst/>
              <a:gdLst/>
              <a:ahLst/>
              <a:cxnLst/>
              <a:rect l="l" t="t" r="r" b="b"/>
              <a:pathLst>
                <a:path w="605924" h="233598">
                  <a:moveTo>
                    <a:pt x="0" y="0"/>
                  </a:moveTo>
                  <a:lnTo>
                    <a:pt x="605924" y="0"/>
                  </a:lnTo>
                  <a:lnTo>
                    <a:pt x="605924" y="233598"/>
                  </a:lnTo>
                  <a:lnTo>
                    <a:pt x="0" y="2335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66C4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605924" cy="262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r>
                <a:rPr lang="en-US" sz="2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Arbitri e ufficiali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133639" y="3051542"/>
            <a:ext cx="475416" cy="598804"/>
            <a:chOff x="0" y="0"/>
            <a:chExt cx="125212" cy="15771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5212" cy="157710"/>
            </a:xfrm>
            <a:custGeom>
              <a:avLst/>
              <a:gdLst/>
              <a:ahLst/>
              <a:cxnLst/>
              <a:rect l="l" t="t" r="r" b="b"/>
              <a:pathLst>
                <a:path w="125212" h="157710">
                  <a:moveTo>
                    <a:pt x="0" y="0"/>
                  </a:moveTo>
                  <a:lnTo>
                    <a:pt x="125212" y="0"/>
                  </a:lnTo>
                  <a:lnTo>
                    <a:pt x="125212" y="157710"/>
                  </a:lnTo>
                  <a:lnTo>
                    <a:pt x="0" y="1577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FFBD59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125212" cy="186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5763726" y="4502614"/>
            <a:ext cx="2300617" cy="563091"/>
            <a:chOff x="0" y="0"/>
            <a:chExt cx="605924" cy="14830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05924" cy="148304"/>
            </a:xfrm>
            <a:custGeom>
              <a:avLst/>
              <a:gdLst/>
              <a:ahLst/>
              <a:cxnLst/>
              <a:rect l="l" t="t" r="r" b="b"/>
              <a:pathLst>
                <a:path w="605924" h="148304">
                  <a:moveTo>
                    <a:pt x="0" y="0"/>
                  </a:moveTo>
                  <a:lnTo>
                    <a:pt x="605924" y="0"/>
                  </a:lnTo>
                  <a:lnTo>
                    <a:pt x="605924" y="148304"/>
                  </a:lnTo>
                  <a:lnTo>
                    <a:pt x="0" y="14830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BD59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605924" cy="176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r>
                <a:rPr lang="en-US" sz="2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Menu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524274" y="3650346"/>
            <a:ext cx="13084780" cy="6636654"/>
            <a:chOff x="0" y="0"/>
            <a:chExt cx="3446197" cy="174792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446197" cy="1747925"/>
            </a:xfrm>
            <a:custGeom>
              <a:avLst/>
              <a:gdLst/>
              <a:ahLst/>
              <a:cxnLst/>
              <a:rect l="l" t="t" r="r" b="b"/>
              <a:pathLst>
                <a:path w="3446197" h="1747925">
                  <a:moveTo>
                    <a:pt x="0" y="0"/>
                  </a:moveTo>
                  <a:lnTo>
                    <a:pt x="3446197" y="0"/>
                  </a:lnTo>
                  <a:lnTo>
                    <a:pt x="3446197" y="1747925"/>
                  </a:lnTo>
                  <a:lnTo>
                    <a:pt x="0" y="17479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C1FF72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3446197" cy="1776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23657" y="5953687"/>
            <a:ext cx="2300617" cy="886941"/>
            <a:chOff x="0" y="0"/>
            <a:chExt cx="605924" cy="23359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05924" cy="233598"/>
            </a:xfrm>
            <a:custGeom>
              <a:avLst/>
              <a:gdLst/>
              <a:ahLst/>
              <a:cxnLst/>
              <a:rect l="l" t="t" r="r" b="b"/>
              <a:pathLst>
                <a:path w="605924" h="233598">
                  <a:moveTo>
                    <a:pt x="0" y="0"/>
                  </a:moveTo>
                  <a:lnTo>
                    <a:pt x="605924" y="0"/>
                  </a:lnTo>
                  <a:lnTo>
                    <a:pt x="605924" y="233598"/>
                  </a:lnTo>
                  <a:lnTo>
                    <a:pt x="0" y="2335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C1FF72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605924" cy="262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r>
                <a:rPr lang="en-US" sz="2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Informazioni sulle squadre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47940" y="5230905"/>
            <a:ext cx="8392120" cy="4541745"/>
          </a:xfrm>
          <a:custGeom>
            <a:avLst/>
            <a:gdLst/>
            <a:ahLst/>
            <a:cxnLst/>
            <a:rect l="l" t="t" r="r" b="b"/>
            <a:pathLst>
              <a:path w="8392120" h="4541745">
                <a:moveTo>
                  <a:pt x="0" y="0"/>
                </a:moveTo>
                <a:lnTo>
                  <a:pt x="8392120" y="0"/>
                </a:lnTo>
                <a:lnTo>
                  <a:pt x="8392120" y="4541745"/>
                </a:lnTo>
                <a:lnTo>
                  <a:pt x="0" y="45417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5" b="-405"/>
            </a:stretch>
          </a:blipFill>
        </p:spPr>
        <p:txBody>
          <a:bodyPr/>
          <a:lstStyle/>
          <a:p>
            <a:endParaRPr lang="fr-CH"/>
          </a:p>
        </p:txBody>
      </p:sp>
      <p:grpSp>
        <p:nvGrpSpPr>
          <p:cNvPr id="3" name="Group 3"/>
          <p:cNvGrpSpPr/>
          <p:nvPr/>
        </p:nvGrpSpPr>
        <p:grpSpPr>
          <a:xfrm>
            <a:off x="4947940" y="5581897"/>
            <a:ext cx="8392120" cy="4190753"/>
            <a:chOff x="0" y="0"/>
            <a:chExt cx="4327318" cy="21609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7318" cy="2160922"/>
            </a:xfrm>
            <a:custGeom>
              <a:avLst/>
              <a:gdLst/>
              <a:ahLst/>
              <a:cxnLst/>
              <a:rect l="l" t="t" r="r" b="b"/>
              <a:pathLst>
                <a:path w="4327318" h="2160922">
                  <a:moveTo>
                    <a:pt x="0" y="0"/>
                  </a:moveTo>
                  <a:lnTo>
                    <a:pt x="4327318" y="0"/>
                  </a:lnTo>
                  <a:lnTo>
                    <a:pt x="4327318" y="2160922"/>
                  </a:lnTo>
                  <a:lnTo>
                    <a:pt x="0" y="21609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C1FF72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327318" cy="2179972"/>
            </a:xfrm>
            <a:prstGeom prst="rect">
              <a:avLst/>
            </a:prstGeom>
          </p:spPr>
          <p:txBody>
            <a:bodyPr lIns="25947" tIns="25947" rIns="25947" bIns="25947" rtlCol="0" anchor="ctr"/>
            <a:lstStyle/>
            <a:p>
              <a:pPr algn="ctr">
                <a:lnSpc>
                  <a:spcPts val="166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33364" y="1153405"/>
            <a:ext cx="14021272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</a:pPr>
            <a:r>
              <a:rPr lang="en-US" sz="8000" b="1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verificare </a:t>
            </a:r>
            <a:r>
              <a:rPr lang="en-US" sz="8000" b="1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formazioni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33364" y="3288920"/>
            <a:ext cx="14021272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Insieme agli allenatori, occorre verificare che tutti i giocatori che scenderanno in campo figurino nell’elenco, che abbiano il numero corretto e selezionarli, sia per la squadra A che per la squadra B.</a:t>
            </a:r>
          </a:p>
        </p:txBody>
      </p:sp>
      <p:sp>
        <p:nvSpPr>
          <p:cNvPr id="8" name="AutoShape 8"/>
          <p:cNvSpPr/>
          <p:nvPr/>
        </p:nvSpPr>
        <p:spPr>
          <a:xfrm>
            <a:off x="2758206" y="2865351"/>
            <a:ext cx="12771587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CH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t="55" b="55"/>
          <a:stretch>
            <a:fillRect/>
          </a:stretch>
        </p:blipFill>
        <p:spPr>
          <a:xfrm>
            <a:off x="514350" y="3502896"/>
            <a:ext cx="10070452" cy="563945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2964" y="895350"/>
            <a:ext cx="1496207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b="1" u="none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verificare </a:t>
            </a:r>
            <a:r>
              <a:rPr lang="en-US" sz="7200" b="1" u="none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formazioni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600222" y="3577678"/>
            <a:ext cx="5849578" cy="61378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nomi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i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cognomi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sono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ricavati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dalle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informazioni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fornite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dalle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squadre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È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fondamentale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assicurarsi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di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selezionare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correttamente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persone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saranno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presenti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alla partita [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massimo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12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giocatori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]. Si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prega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di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prestare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attenzione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non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reinserire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qualcuno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già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presente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nell’elenco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di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verificare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attentamente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giocatori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non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abbiano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cambiato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il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numero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di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maglia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620935" y="3189867"/>
            <a:ext cx="10824356" cy="606843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2964" y="895350"/>
            <a:ext cx="1496207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b="1" u="none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gestire </a:t>
            </a:r>
            <a:r>
              <a:rPr lang="en-US" sz="7200" b="1" u="none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squadre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600222" y="5444578"/>
            <a:ext cx="5024814" cy="1856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r>
              <a:rPr lang="en-US" sz="266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È possibile che un giocatore non figuri nell'elenco. È sufficiente aggiungerlo cliccando in fondo all'elenco.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620935" y="3189867"/>
            <a:ext cx="10824356" cy="606843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2964" y="895350"/>
            <a:ext cx="1496207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b="1" u="none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gestire </a:t>
            </a:r>
            <a:r>
              <a:rPr lang="en-US" sz="7200" b="1" u="none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squadre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807200" y="5267282"/>
            <a:ext cx="4921325" cy="1856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r>
              <a:rPr lang="en-US" sz="266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volte è necessario modificare il numero di maglia di un giocatore. È sufficiente cliccare sul numero.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620935" y="3189867"/>
            <a:ext cx="10824356" cy="606843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2964" y="895350"/>
            <a:ext cx="1496207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b="1" u="none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gestire </a:t>
            </a:r>
            <a:r>
              <a:rPr lang="en-US" sz="7200" b="1" u="none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squadre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807200" y="5033919"/>
            <a:ext cx="4921325" cy="2323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r>
              <a:rPr lang="en-US" sz="266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Dobbiamo inoltre indicare il capitano della squadra, semplicemente cliccando nella colonna «Capitano» sotto il giocatore corretto.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620935" y="3189867"/>
            <a:ext cx="10824356" cy="606843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2964" y="895350"/>
            <a:ext cx="1496207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b="1" u="none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controllare </a:t>
            </a:r>
            <a:r>
              <a:rPr lang="en-US" sz="7200" b="1" u="none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squadre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807200" y="4333832"/>
            <a:ext cx="4921325" cy="3723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5"/>
              </a:lnSpc>
            </a:pPr>
            <a:r>
              <a:rPr lang="en-US" sz="266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Dopo aver controllato i giocatori, occorre verificare lo staff.</a:t>
            </a:r>
          </a:p>
          <a:p>
            <a:pPr algn="l">
              <a:lnSpc>
                <a:spcPts val="3725"/>
              </a:lnSpc>
            </a:pPr>
            <a:endParaRPr lang="en-US" sz="2661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r>
              <a:rPr lang="en-US" sz="266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Esistono diverse configurazioni, ma nei campionati regionali di solito vi sono solo un allenatore e un assistente.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620935" y="3189867"/>
            <a:ext cx="10824356" cy="606843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2964" y="895350"/>
            <a:ext cx="1496207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b="1" u="none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gestire </a:t>
            </a:r>
            <a:r>
              <a:rPr lang="en-US" sz="7200" b="1" u="none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squadre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807200" y="5267282"/>
            <a:ext cx="4921325" cy="1856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r>
              <a:rPr lang="en-US" sz="266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Successivamente, potremo definire il colore più simile a quello delle maglie della squadra.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620935" y="3189867"/>
            <a:ext cx="10824356" cy="606843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2964" y="895350"/>
            <a:ext cx="1496207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b="1" u="none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controllare </a:t>
            </a:r>
            <a:r>
              <a:rPr lang="en-US" sz="7200" b="1" u="none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squadre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807200" y="5267282"/>
            <a:ext cx="4921325" cy="1856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r>
              <a:rPr lang="en-US" sz="266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Una volta completata la squadra A, possiamo eseguire le stesse operazioni per la squadra B.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620935" y="3189867"/>
            <a:ext cx="10824356" cy="606843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2964" y="895350"/>
            <a:ext cx="1496207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Arbitri </a:t>
            </a:r>
            <a:r>
              <a:rPr lang="en-US" sz="7200" b="1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 </a:t>
            </a:r>
            <a:r>
              <a:rPr lang="en-US" sz="7200" b="1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funzionari</a:t>
            </a:r>
            <a:endParaRPr lang="en-US" sz="7200" b="1" dirty="0">
              <a:solidFill>
                <a:srgbClr val="F60505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807200" y="3633744"/>
            <a:ext cx="4921325" cy="512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r>
              <a:rPr lang="en-US" sz="266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Dopo l’iscrizione delle squadre, è possibile verificare i nomi degli arbitri (che vengono importati da Basketplan) e inserire i funzionari di tavolo.</a:t>
            </a:r>
          </a:p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endParaRPr lang="en-US" sz="2661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r>
              <a:rPr lang="en-US" sz="2661" b="1" u="non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Attenzione:</a:t>
            </a:r>
          </a:p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r>
              <a:rPr lang="en-US" sz="2661" b="1" u="non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Timer = cronometrista</a:t>
            </a:r>
          </a:p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r>
              <a:rPr lang="en-US" sz="2661" b="1" u="non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Cronometrista = cronometrista dei tiri (24'')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620935" y="3189867"/>
            <a:ext cx="10824356" cy="606843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2964" y="895350"/>
            <a:ext cx="1496207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pronti per la partita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807200" y="2700294"/>
            <a:ext cx="5718800" cy="61378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Una volta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entrambi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gli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allenatori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avranno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firmato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gli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arbitri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restituiranno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il tablet al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segnapunti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ufficiale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È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necessario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attendere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entrambe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squadre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tornino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panchina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per le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ultime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istruzioni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dopodiché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potremo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dare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inizio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alla partita.</a:t>
            </a:r>
          </a:p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endParaRPr lang="en-US" sz="2661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3725"/>
              </a:lnSpc>
              <a:spcBef>
                <a:spcPct val="0"/>
              </a:spcBef>
            </a:pP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Occorre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cliccare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sulla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linea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arancione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apparsa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dopo la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seconda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firma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Si accede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così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alla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pagina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per dare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inizio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alla partita.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1026" y="2174852"/>
            <a:ext cx="13725948" cy="7679058"/>
          </a:xfrm>
          <a:custGeom>
            <a:avLst/>
            <a:gdLst/>
            <a:ahLst/>
            <a:cxnLst/>
            <a:rect l="l" t="t" r="r" b="b"/>
            <a:pathLst>
              <a:path w="13725948" h="7679058">
                <a:moveTo>
                  <a:pt x="0" y="0"/>
                </a:moveTo>
                <a:lnTo>
                  <a:pt x="13725948" y="0"/>
                </a:lnTo>
                <a:lnTo>
                  <a:pt x="13725948" y="7679058"/>
                </a:lnTo>
                <a:lnTo>
                  <a:pt x="0" y="7679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grpSp>
        <p:nvGrpSpPr>
          <p:cNvPr id="3" name="Group 3"/>
          <p:cNvGrpSpPr/>
          <p:nvPr/>
        </p:nvGrpSpPr>
        <p:grpSpPr>
          <a:xfrm>
            <a:off x="2988294" y="2402933"/>
            <a:ext cx="4505379" cy="764988"/>
            <a:chOff x="0" y="0"/>
            <a:chExt cx="1186602" cy="2014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86602" cy="201478"/>
            </a:xfrm>
            <a:custGeom>
              <a:avLst/>
              <a:gdLst/>
              <a:ahLst/>
              <a:cxnLst/>
              <a:rect l="l" t="t" r="r" b="b"/>
              <a:pathLst>
                <a:path w="1186602" h="201478">
                  <a:moveTo>
                    <a:pt x="0" y="0"/>
                  </a:moveTo>
                  <a:lnTo>
                    <a:pt x="1186602" y="0"/>
                  </a:lnTo>
                  <a:lnTo>
                    <a:pt x="1186602" y="201478"/>
                  </a:lnTo>
                  <a:lnTo>
                    <a:pt x="0" y="2014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5CE1E6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186602" cy="239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6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697933" y="1711867"/>
            <a:ext cx="3086100" cy="691067"/>
            <a:chOff x="0" y="0"/>
            <a:chExt cx="812800" cy="1820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182009"/>
            </a:xfrm>
            <a:custGeom>
              <a:avLst/>
              <a:gdLst/>
              <a:ahLst/>
              <a:cxnLst/>
              <a:rect l="l" t="t" r="r" b="b"/>
              <a:pathLst>
                <a:path w="812800" h="182009">
                  <a:moveTo>
                    <a:pt x="0" y="0"/>
                  </a:moveTo>
                  <a:lnTo>
                    <a:pt x="812800" y="0"/>
                  </a:lnTo>
                  <a:lnTo>
                    <a:pt x="812800" y="182009"/>
                  </a:lnTo>
                  <a:lnTo>
                    <a:pt x="0" y="182009"/>
                  </a:ln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12800" cy="210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Nome, falli di squadra, time-out e punti della squadra A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844924" y="385281"/>
            <a:ext cx="12598152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Presentazione </a:t>
            </a:r>
            <a:r>
              <a:rPr lang="en-US" sz="3999" b="1" dirty="0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del </a:t>
            </a:r>
            <a:r>
              <a:rPr lang="en-US" sz="3999" b="1" dirty="0" err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tabellone elettronico</a:t>
            </a:r>
            <a:endParaRPr lang="en-US" sz="3999" b="1" dirty="0">
              <a:solidFill>
                <a:srgbClr val="F60505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0937697" y="2402933"/>
            <a:ext cx="4505379" cy="764988"/>
            <a:chOff x="0" y="0"/>
            <a:chExt cx="1186602" cy="20147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86602" cy="201478"/>
            </a:xfrm>
            <a:custGeom>
              <a:avLst/>
              <a:gdLst/>
              <a:ahLst/>
              <a:cxnLst/>
              <a:rect l="l" t="t" r="r" b="b"/>
              <a:pathLst>
                <a:path w="1186602" h="201478">
                  <a:moveTo>
                    <a:pt x="0" y="0"/>
                  </a:moveTo>
                  <a:lnTo>
                    <a:pt x="1186602" y="0"/>
                  </a:lnTo>
                  <a:lnTo>
                    <a:pt x="1186602" y="201478"/>
                  </a:lnTo>
                  <a:lnTo>
                    <a:pt x="0" y="2014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FFBD59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186602" cy="239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65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647337" y="1711867"/>
            <a:ext cx="3086100" cy="691067"/>
            <a:chOff x="0" y="0"/>
            <a:chExt cx="812800" cy="18200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182009"/>
            </a:xfrm>
            <a:custGeom>
              <a:avLst/>
              <a:gdLst/>
              <a:ahLst/>
              <a:cxnLst/>
              <a:rect l="l" t="t" r="r" b="b"/>
              <a:pathLst>
                <a:path w="812800" h="182009">
                  <a:moveTo>
                    <a:pt x="0" y="0"/>
                  </a:moveTo>
                  <a:lnTo>
                    <a:pt x="812800" y="0"/>
                  </a:lnTo>
                  <a:lnTo>
                    <a:pt x="812800" y="182009"/>
                  </a:lnTo>
                  <a:lnTo>
                    <a:pt x="0" y="182009"/>
                  </a:ln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812800" cy="210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Nome, falli di squadra, time-out e punti della squadra B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493672" y="2402933"/>
            <a:ext cx="3444025" cy="764988"/>
            <a:chOff x="0" y="0"/>
            <a:chExt cx="907068" cy="20147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07068" cy="201478"/>
            </a:xfrm>
            <a:custGeom>
              <a:avLst/>
              <a:gdLst/>
              <a:ahLst/>
              <a:cxnLst/>
              <a:rect l="l" t="t" r="r" b="b"/>
              <a:pathLst>
                <a:path w="907068" h="201478">
                  <a:moveTo>
                    <a:pt x="0" y="0"/>
                  </a:moveTo>
                  <a:lnTo>
                    <a:pt x="907068" y="0"/>
                  </a:lnTo>
                  <a:lnTo>
                    <a:pt x="907068" y="201478"/>
                  </a:lnTo>
                  <a:lnTo>
                    <a:pt x="0" y="2014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FF66C4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907068" cy="239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65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672635" y="1711867"/>
            <a:ext cx="3086100" cy="691067"/>
            <a:chOff x="0" y="0"/>
            <a:chExt cx="812800" cy="18200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182009"/>
            </a:xfrm>
            <a:custGeom>
              <a:avLst/>
              <a:gdLst/>
              <a:ahLst/>
              <a:cxnLst/>
              <a:rect l="l" t="t" r="r" b="b"/>
              <a:pathLst>
                <a:path w="812800" h="182009">
                  <a:moveTo>
                    <a:pt x="0" y="0"/>
                  </a:moveTo>
                  <a:lnTo>
                    <a:pt x="812800" y="0"/>
                  </a:lnTo>
                  <a:lnTo>
                    <a:pt x="812800" y="182009"/>
                  </a:lnTo>
                  <a:lnTo>
                    <a:pt x="0" y="182009"/>
                  </a:lnTo>
                  <a:close/>
                </a:path>
              </a:pathLst>
            </a:custGeom>
            <a:solidFill>
              <a:srgbClr val="FF66C4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812800" cy="210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Periodo, tempo di gioco e connessione Wi-Fi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278654" y="2402933"/>
            <a:ext cx="709639" cy="764988"/>
            <a:chOff x="0" y="0"/>
            <a:chExt cx="186901" cy="20147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6901" cy="201478"/>
            </a:xfrm>
            <a:custGeom>
              <a:avLst/>
              <a:gdLst/>
              <a:ahLst/>
              <a:cxnLst/>
              <a:rect l="l" t="t" r="r" b="b"/>
              <a:pathLst>
                <a:path w="186901" h="201478">
                  <a:moveTo>
                    <a:pt x="0" y="0"/>
                  </a:moveTo>
                  <a:lnTo>
                    <a:pt x="186901" y="0"/>
                  </a:lnTo>
                  <a:lnTo>
                    <a:pt x="186901" y="201478"/>
                  </a:lnTo>
                  <a:lnTo>
                    <a:pt x="0" y="2014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D9D9D9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86901" cy="239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65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278654" y="1711867"/>
            <a:ext cx="651273" cy="691067"/>
            <a:chOff x="0" y="0"/>
            <a:chExt cx="171529" cy="18200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71529" cy="182009"/>
            </a:xfrm>
            <a:custGeom>
              <a:avLst/>
              <a:gdLst/>
              <a:ahLst/>
              <a:cxnLst/>
              <a:rect l="l" t="t" r="r" b="b"/>
              <a:pathLst>
                <a:path w="171529" h="182009">
                  <a:moveTo>
                    <a:pt x="0" y="0"/>
                  </a:moveTo>
                  <a:lnTo>
                    <a:pt x="171529" y="0"/>
                  </a:lnTo>
                  <a:lnTo>
                    <a:pt x="171529" y="182009"/>
                  </a:lnTo>
                  <a:lnTo>
                    <a:pt x="0" y="18200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171529" cy="210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Menu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401929" y="3167921"/>
            <a:ext cx="2605045" cy="6685989"/>
            <a:chOff x="0" y="0"/>
            <a:chExt cx="686102" cy="17609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86102" cy="1760919"/>
            </a:xfrm>
            <a:custGeom>
              <a:avLst/>
              <a:gdLst/>
              <a:ahLst/>
              <a:cxnLst/>
              <a:rect l="l" t="t" r="r" b="b"/>
              <a:pathLst>
                <a:path w="686102" h="1760919">
                  <a:moveTo>
                    <a:pt x="0" y="0"/>
                  </a:moveTo>
                  <a:lnTo>
                    <a:pt x="686102" y="0"/>
                  </a:lnTo>
                  <a:lnTo>
                    <a:pt x="686102" y="1760919"/>
                  </a:lnTo>
                  <a:lnTo>
                    <a:pt x="0" y="176091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FFDE59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686102" cy="17990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65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6006974" y="6125522"/>
            <a:ext cx="1543050" cy="770788"/>
            <a:chOff x="0" y="0"/>
            <a:chExt cx="406400" cy="20300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06400" cy="203006"/>
            </a:xfrm>
            <a:custGeom>
              <a:avLst/>
              <a:gdLst/>
              <a:ahLst/>
              <a:cxnLst/>
              <a:rect l="l" t="t" r="r" b="b"/>
              <a:pathLst>
                <a:path w="406400" h="203006">
                  <a:moveTo>
                    <a:pt x="0" y="0"/>
                  </a:moveTo>
                  <a:lnTo>
                    <a:pt x="406400" y="0"/>
                  </a:lnTo>
                  <a:lnTo>
                    <a:pt x="406400" y="203006"/>
                  </a:lnTo>
                  <a:lnTo>
                    <a:pt x="0" y="203006"/>
                  </a:ln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28575"/>
              <a:ext cx="406400" cy="231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Azioni di gioco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278654" y="3167921"/>
            <a:ext cx="2605045" cy="6685989"/>
            <a:chOff x="0" y="0"/>
            <a:chExt cx="686102" cy="176091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86102" cy="1760919"/>
            </a:xfrm>
            <a:custGeom>
              <a:avLst/>
              <a:gdLst/>
              <a:ahLst/>
              <a:cxnLst/>
              <a:rect l="l" t="t" r="r" b="b"/>
              <a:pathLst>
                <a:path w="686102" h="1760919">
                  <a:moveTo>
                    <a:pt x="0" y="0"/>
                  </a:moveTo>
                  <a:lnTo>
                    <a:pt x="686102" y="0"/>
                  </a:lnTo>
                  <a:lnTo>
                    <a:pt x="686102" y="1760919"/>
                  </a:lnTo>
                  <a:lnTo>
                    <a:pt x="0" y="176091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C1FF72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686102" cy="17990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65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37976" y="6125522"/>
            <a:ext cx="1543050" cy="770788"/>
            <a:chOff x="0" y="0"/>
            <a:chExt cx="406400" cy="20300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06400" cy="203006"/>
            </a:xfrm>
            <a:custGeom>
              <a:avLst/>
              <a:gdLst/>
              <a:ahLst/>
              <a:cxnLst/>
              <a:rect l="l" t="t" r="r" b="b"/>
              <a:pathLst>
                <a:path w="406400" h="203006">
                  <a:moveTo>
                    <a:pt x="0" y="0"/>
                  </a:moveTo>
                  <a:lnTo>
                    <a:pt x="406400" y="0"/>
                  </a:lnTo>
                  <a:lnTo>
                    <a:pt x="406400" y="203006"/>
                  </a:lnTo>
                  <a:lnTo>
                    <a:pt x="0" y="203006"/>
                  </a:lnTo>
                  <a:close/>
                </a:path>
              </a:pathLst>
            </a:custGeom>
            <a:solidFill>
              <a:srgbClr val="C1FF72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406400" cy="231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Giocatori in campo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896045" y="6350612"/>
            <a:ext cx="2493537" cy="770788"/>
            <a:chOff x="0" y="0"/>
            <a:chExt cx="656734" cy="20300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56734" cy="203006"/>
            </a:xfrm>
            <a:custGeom>
              <a:avLst/>
              <a:gdLst/>
              <a:ahLst/>
              <a:cxnLst/>
              <a:rect l="l" t="t" r="r" b="b"/>
              <a:pathLst>
                <a:path w="656734" h="203006">
                  <a:moveTo>
                    <a:pt x="0" y="0"/>
                  </a:moveTo>
                  <a:lnTo>
                    <a:pt x="656734" y="0"/>
                  </a:lnTo>
                  <a:lnTo>
                    <a:pt x="656734" y="203006"/>
                  </a:lnTo>
                  <a:lnTo>
                    <a:pt x="0" y="2030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28575"/>
              <a:ext cx="656734" cy="231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Andamento della partita / azioni registrate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5443076" y="2402933"/>
            <a:ext cx="563898" cy="764988"/>
            <a:chOff x="0" y="0"/>
            <a:chExt cx="148516" cy="20147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48516" cy="201478"/>
            </a:xfrm>
            <a:custGeom>
              <a:avLst/>
              <a:gdLst/>
              <a:ahLst/>
              <a:cxnLst/>
              <a:rect l="l" t="t" r="r" b="b"/>
              <a:pathLst>
                <a:path w="148516" h="201478">
                  <a:moveTo>
                    <a:pt x="0" y="0"/>
                  </a:moveTo>
                  <a:lnTo>
                    <a:pt x="148516" y="0"/>
                  </a:lnTo>
                  <a:lnTo>
                    <a:pt x="148516" y="201478"/>
                  </a:lnTo>
                  <a:lnTo>
                    <a:pt x="0" y="2014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D9D9D9"/>
              </a:solidFill>
              <a:prstDash val="solid"/>
              <a:miter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148516" cy="239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65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5443076" y="1711867"/>
            <a:ext cx="563898" cy="691067"/>
            <a:chOff x="0" y="0"/>
            <a:chExt cx="148516" cy="182009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48516" cy="182009"/>
            </a:xfrm>
            <a:custGeom>
              <a:avLst/>
              <a:gdLst/>
              <a:ahLst/>
              <a:cxnLst/>
              <a:rect l="l" t="t" r="r" b="b"/>
              <a:pathLst>
                <a:path w="148516" h="182009">
                  <a:moveTo>
                    <a:pt x="0" y="0"/>
                  </a:moveTo>
                  <a:lnTo>
                    <a:pt x="148516" y="0"/>
                  </a:lnTo>
                  <a:lnTo>
                    <a:pt x="148516" y="182009"/>
                  </a:lnTo>
                  <a:lnTo>
                    <a:pt x="0" y="18200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28575"/>
              <a:ext cx="148516" cy="210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riproduci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1248" r="1248"/>
          <a:stretch>
            <a:fillRect/>
          </a:stretch>
        </p:blipFill>
        <p:spPr>
          <a:xfrm>
            <a:off x="620935" y="3189867"/>
            <a:ext cx="10824356" cy="606843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2964" y="895350"/>
            <a:ext cx="1496207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gestione del tempo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807200" y="4100469"/>
            <a:ext cx="4921325" cy="4190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5"/>
              </a:lnSpc>
            </a:pPr>
            <a:r>
              <a:rPr lang="en-US" sz="266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Esistono due modi per avviare e interrompere il conto alla rovescia.</a:t>
            </a:r>
          </a:p>
          <a:p>
            <a:pPr algn="l">
              <a:lnSpc>
                <a:spcPts val="3725"/>
              </a:lnSpc>
            </a:pPr>
            <a:endParaRPr lang="en-US" sz="2661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574576" lvl="1" indent="-287288" algn="l">
              <a:lnSpc>
                <a:spcPts val="3725"/>
              </a:lnSpc>
              <a:buAutoNum type="arabicPeriod"/>
            </a:pPr>
            <a:r>
              <a:rPr lang="en-US" sz="266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Premere sul tempo che scorre.</a:t>
            </a:r>
          </a:p>
          <a:p>
            <a:pPr marL="574576" lvl="1" indent="-287288" algn="l">
              <a:lnSpc>
                <a:spcPts val="3725"/>
              </a:lnSpc>
              <a:spcBef>
                <a:spcPct val="0"/>
              </a:spcBef>
              <a:buAutoNum type="arabicPeriod"/>
            </a:pPr>
            <a:r>
              <a:rPr lang="en-US" sz="266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premere il pulsante “play/pausa” nell’angolo a destra.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1248" r="1248"/>
          <a:stretch>
            <a:fillRect/>
          </a:stretch>
        </p:blipFill>
        <p:spPr>
          <a:xfrm>
            <a:off x="620935" y="3189867"/>
            <a:ext cx="10824356" cy="606843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2964" y="895350"/>
            <a:ext cx="1496207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gestione del tempo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807200" y="3633744"/>
            <a:ext cx="5642600" cy="51888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25"/>
              </a:lnSpc>
              <a:spcBef>
                <a:spcPct val="0"/>
              </a:spcBef>
            </a:pP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correggere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il tempo, è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sufficiente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fermarlo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cliccare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sul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tempo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rimanente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algn="l">
              <a:lnSpc>
                <a:spcPts val="3725"/>
              </a:lnSpc>
              <a:spcBef>
                <a:spcPct val="0"/>
              </a:spcBef>
            </a:pPr>
            <a:endParaRPr lang="en-US" sz="2661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725"/>
              </a:lnSpc>
              <a:spcBef>
                <a:spcPct val="0"/>
              </a:spcBef>
            </a:pP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Questo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conteggio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non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sostituisce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il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cronometro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ufficiale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pertanto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non è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necessario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essere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assolutamente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precisi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Consigliamo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addirittura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di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rimanere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indietro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di </a:t>
            </a:r>
            <a:r>
              <a:rPr lang="en-US" sz="2661" b="1" u="none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qualche</a:t>
            </a:r>
            <a:r>
              <a:rPr lang="en-US" sz="2661" b="1" u="none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secondo.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1248" r="1248"/>
          <a:stretch>
            <a:fillRect/>
          </a:stretch>
        </p:blipFill>
        <p:spPr>
          <a:xfrm>
            <a:off x="620935" y="3189867"/>
            <a:ext cx="10824356" cy="606843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2964" y="895350"/>
            <a:ext cx="1496207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cambiamenti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807200" y="3167019"/>
            <a:ext cx="6328400" cy="6612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25"/>
              </a:lnSpc>
            </a:pP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Questa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versione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della DSS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offre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anche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una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terza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opzione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È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perfetta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per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anticipare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una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sostituzione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ad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esempio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se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vede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quale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giocatore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desidera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entrare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 campo prima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dell’interruzione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del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gioco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 A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tal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fine, è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necessario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premere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il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pulsante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«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sostituzione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».</a:t>
            </a:r>
          </a:p>
          <a:p>
            <a:pPr algn="l">
              <a:lnSpc>
                <a:spcPts val="3725"/>
              </a:lnSpc>
            </a:pPr>
            <a:endParaRPr lang="en-US" sz="2661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725"/>
              </a:lnSpc>
              <a:spcBef>
                <a:spcPct val="0"/>
              </a:spcBef>
            </a:pP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Consente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inoltre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di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indicare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rapidamente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giocatore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uscita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prima di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inserire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successivamente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il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sostituto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qualora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l’allenatore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esiti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per un </a:t>
            </a:r>
            <a:r>
              <a:rPr lang="en-US" sz="2661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momento</a:t>
            </a:r>
            <a:r>
              <a:rPr lang="en-US" sz="2661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1644" r="1644"/>
          <a:stretch>
            <a:fillRect/>
          </a:stretch>
        </p:blipFill>
        <p:spPr>
          <a:xfrm>
            <a:off x="620935" y="3189867"/>
            <a:ext cx="10824356" cy="606843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2964" y="895350"/>
            <a:ext cx="1496207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b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falli speciali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725634" y="3763297"/>
            <a:ext cx="6562366" cy="512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5"/>
              </a:lnSpc>
            </a:pPr>
            <a:r>
              <a:rPr lang="en-US" sz="266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Vengono segnalati allo stesso modo dei falli personali. Tuttavia, occorre innanzitutto cliccare sul pulsante “fallo tecnico” per accedere a un sottomenu, dove è possibile selezionare il fallo che è stato fischiato.</a:t>
            </a:r>
          </a:p>
          <a:p>
            <a:pPr algn="l">
              <a:lnSpc>
                <a:spcPts val="3725"/>
              </a:lnSpc>
            </a:pPr>
            <a:endParaRPr lang="en-US" sz="2661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725"/>
              </a:lnSpc>
              <a:spcBef>
                <a:spcPct val="0"/>
              </a:spcBef>
            </a:pPr>
            <a:r>
              <a:rPr lang="en-US" sz="266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Attenzione: se si clicca su «fallo da espulsione», il sistema chiede direttamente quale giocatore sostituisca quello espulso.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17346" y="1028700"/>
            <a:ext cx="3279738" cy="8229600"/>
          </a:xfrm>
          <a:custGeom>
            <a:avLst/>
            <a:gdLst/>
            <a:ahLst/>
            <a:cxnLst/>
            <a:rect l="l" t="t" r="r" b="b"/>
            <a:pathLst>
              <a:path w="3279738" h="8229600">
                <a:moveTo>
                  <a:pt x="0" y="0"/>
                </a:moveTo>
                <a:lnTo>
                  <a:pt x="3279737" y="0"/>
                </a:lnTo>
                <a:lnTo>
                  <a:pt x="32797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3" name="AutoShape 3"/>
          <p:cNvSpPr/>
          <p:nvPr/>
        </p:nvSpPr>
        <p:spPr>
          <a:xfrm rot="-5400000">
            <a:off x="1861341" y="5138737"/>
            <a:ext cx="10287000" cy="0"/>
          </a:xfrm>
          <a:prstGeom prst="line">
            <a:avLst/>
          </a:prstGeom>
          <a:ln w="9525" cap="rnd">
            <a:solidFill>
              <a:srgbClr val="E3287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CH"/>
          </a:p>
        </p:txBody>
      </p:sp>
      <p:sp>
        <p:nvSpPr>
          <p:cNvPr id="4" name="TextBox 4"/>
          <p:cNvSpPr txBox="1"/>
          <p:nvPr/>
        </p:nvSpPr>
        <p:spPr>
          <a:xfrm>
            <a:off x="7273984" y="1028700"/>
            <a:ext cx="8376771" cy="283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186"/>
              </a:lnSpc>
            </a:pPr>
            <a:r>
              <a:rPr lang="en-US" sz="9321" b="1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falli speciali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91400" y="2933700"/>
            <a:ext cx="10314849" cy="5626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79"/>
              </a:lnSpc>
            </a:pP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titolo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informativo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il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numero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di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falli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personali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speciali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attribuiti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un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giocatore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è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indicato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 un piccolo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quadrato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bianco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nella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casella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del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giocatore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Pertanto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per la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squadra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A,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sappiamo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che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il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giocatore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n. 7 ha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commesso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il n. 99 due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falli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0" lvl="0" indent="0" algn="l">
              <a:lnSpc>
                <a:spcPts val="3479"/>
              </a:lnSpc>
            </a:pPr>
            <a:endParaRPr lang="en-US" sz="2485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3479"/>
              </a:lnSpc>
            </a:pP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falli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speciali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sono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indicati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una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lettera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 basso a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destra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del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quadratino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come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nel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caso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del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numero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7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blu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[T =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tecnico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tecnico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1, la T è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cerchiata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;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tecnico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2, la T non è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cerchiata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), FL = flagrante e D = da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espulsione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]. I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falli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di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disturbo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sono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indicati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come i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falli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personali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0" lvl="0" indent="0" algn="l">
              <a:lnSpc>
                <a:spcPts val="3479"/>
              </a:lnSpc>
            </a:pPr>
            <a:endParaRPr lang="en-US" sz="2485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3479"/>
              </a:lnSpc>
            </a:pP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C in alto a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destra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del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giocatore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n. 10 della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squadra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B indica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che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85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tratta</a:t>
            </a:r>
            <a:r>
              <a:rPr lang="en-US" sz="2485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del capitano.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710" r="710"/>
          <a:stretch>
            <a:fillRect/>
          </a:stretch>
        </p:blipFill>
        <p:spPr>
          <a:xfrm>
            <a:off x="915628" y="4346637"/>
            <a:ext cx="9865478" cy="5426013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3217035" y="257337"/>
            <a:ext cx="3100475" cy="3100475"/>
          </a:xfrm>
          <a:custGeom>
            <a:avLst/>
            <a:gdLst/>
            <a:ahLst/>
            <a:cxnLst/>
            <a:rect l="l" t="t" r="r" b="b"/>
            <a:pathLst>
              <a:path w="3100475" h="3100475">
                <a:moveTo>
                  <a:pt x="0" y="0"/>
                </a:moveTo>
                <a:lnTo>
                  <a:pt x="3100475" y="0"/>
                </a:lnTo>
                <a:lnTo>
                  <a:pt x="3100475" y="3100475"/>
                </a:lnTo>
                <a:lnTo>
                  <a:pt x="0" y="31004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4" name="TextBox 4"/>
          <p:cNvSpPr txBox="1"/>
          <p:nvPr/>
        </p:nvSpPr>
        <p:spPr>
          <a:xfrm>
            <a:off x="11277600" y="4000500"/>
            <a:ext cx="6620823" cy="5708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8"/>
              </a:lnSpc>
            </a:pP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giocatore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non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può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commettere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più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di due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falli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speciali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fallo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tecnico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“di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tipo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1” e/o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fallo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grave). Al secondo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fallo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è tenuto a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lasciare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obbligatoriamente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il campo.</a:t>
            </a:r>
          </a:p>
          <a:p>
            <a:pPr algn="l">
              <a:lnSpc>
                <a:spcPts val="3248"/>
              </a:lnSpc>
            </a:pPr>
            <a:endParaRPr lang="en-US" sz="20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248"/>
              </a:lnSpc>
            </a:pP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Il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sistema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segnala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al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segnapunti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tratta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del secondo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fallo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questi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deve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quindi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avvisare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gli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arbitri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Successivamente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l’applicazione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chiederà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se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desidera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sostituire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il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giocatore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 campo [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premere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“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sostituisci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”]. È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quindi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possibile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registrare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tiri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liberi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algn="l">
              <a:lnSpc>
                <a:spcPts val="3248"/>
              </a:lnSpc>
            </a:pPr>
            <a:endParaRPr lang="en-US" sz="20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3248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Ecco un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esempio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con il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giocatore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8 in rosa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che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aveva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già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commesso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fallo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tecnico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di </a:t>
            </a:r>
            <a:r>
              <a:rPr lang="en-US" sz="2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tipo</a:t>
            </a: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1.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214933"/>
            <a:ext cx="7576484" cy="239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480"/>
              </a:lnSpc>
            </a:pPr>
            <a:r>
              <a:rPr lang="en-US" sz="7900" b="1" u="none">
                <a:solidFill>
                  <a:srgbClr val="F6050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falli speciali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1248" r="1248"/>
          <a:stretch>
            <a:fillRect/>
          </a:stretch>
        </p:blipFill>
        <p:spPr>
          <a:xfrm>
            <a:off x="271999" y="2301651"/>
            <a:ext cx="10138099" cy="568369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704316" y="1675091"/>
            <a:ext cx="5554984" cy="365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60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Annullare l'ultima azione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704316" y="6087007"/>
            <a:ext cx="5554984" cy="2665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2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1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 volte capita di premere involontariamente su un’azione e di doverla poi annullare. Quando si tratta dell’ultima azione, è sufficiente premere il tasto «Indietro» e quindi confermare.</a:t>
            </a:r>
          </a:p>
          <a:p>
            <a:pPr marL="0" marR="0" lvl="0" indent="0" algn="l" defTabSz="914400" rtl="0" eaLnBrk="1" fontAlgn="auto" latinLnBrk="0" hangingPunct="1">
              <a:lnSpc>
                <a:spcPts val="212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31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marR="0" lvl="0" indent="0" algn="l" defTabSz="914400" rtl="0" eaLnBrk="1" fontAlgn="auto" latinLnBrk="0" hangingPunct="1">
              <a:lnSpc>
                <a:spcPts val="212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31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Questa soluzione è ideale anche quando, ad esempio, abbiamo registrato un canestro da due punti e subito dopo ci accorgiamo che l’arbitro lo ha convalidato come da tre punti. È sufficiente annullarlo e poi registrare nuovamente il canestro da tre punti.</a:t>
            </a:r>
          </a:p>
        </p:txBody>
      </p:sp>
      <p:sp>
        <p:nvSpPr>
          <p:cNvPr id="5" name="AutoShape 5"/>
          <p:cNvSpPr/>
          <p:nvPr/>
        </p:nvSpPr>
        <p:spPr>
          <a:xfrm>
            <a:off x="11508355" y="5683428"/>
            <a:ext cx="5808095" cy="0"/>
          </a:xfrm>
          <a:prstGeom prst="line">
            <a:avLst/>
          </a:prstGeom>
          <a:ln w="104775" cap="flat">
            <a:solidFill>
              <a:srgbClr val="14131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1248" r="1248"/>
          <a:stretch>
            <a:fillRect/>
          </a:stretch>
        </p:blipFill>
        <p:spPr>
          <a:xfrm>
            <a:off x="271999" y="2301651"/>
            <a:ext cx="10138099" cy="568369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704316" y="2284691"/>
            <a:ext cx="5554984" cy="243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60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modificare un errore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883888" y="6214391"/>
            <a:ext cx="7111770" cy="2382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8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Se si attribuisce un'azione a un giocatore o a una squadra sbagliata, è possibile modificarla senza doverla cancellare.</a:t>
            </a:r>
          </a:p>
          <a:p>
            <a:pPr marL="0" marR="0" lvl="0" indent="0" algn="l" defTabSz="914400" rtl="0" eaLnBrk="1" fontAlgn="auto" latinLnBrk="0" hangingPunct="1">
              <a:lnSpc>
                <a:spcPts val="27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88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marR="0" lvl="0" indent="0" algn="l" defTabSz="914400" rtl="0" eaLnBrk="1" fontAlgn="auto" latinLnBrk="0" hangingPunct="1">
              <a:lnSpc>
                <a:spcPts val="27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8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 tal fine, occorre cliccare sull’azione, trascinarla tenendo premuto il tasto sinistro del mouse, e si aprirà un menu nascosto che consentirà di modificarla.</a:t>
            </a:r>
          </a:p>
        </p:txBody>
      </p:sp>
      <p:sp>
        <p:nvSpPr>
          <p:cNvPr id="5" name="AutoShape 5"/>
          <p:cNvSpPr/>
          <p:nvPr/>
        </p:nvSpPr>
        <p:spPr>
          <a:xfrm>
            <a:off x="11508355" y="5683428"/>
            <a:ext cx="5808095" cy="0"/>
          </a:xfrm>
          <a:prstGeom prst="line">
            <a:avLst/>
          </a:prstGeom>
          <a:ln w="104775" cap="flat">
            <a:solidFill>
              <a:srgbClr val="14131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1248" r="1248"/>
          <a:stretch>
            <a:fillRect/>
          </a:stretch>
        </p:blipFill>
        <p:spPr>
          <a:xfrm>
            <a:off x="271999" y="2301651"/>
            <a:ext cx="10138099" cy="568369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761466" y="1382857"/>
            <a:ext cx="5554984" cy="243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60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modificare un errore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883888" y="5531506"/>
            <a:ext cx="7111770" cy="3748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8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Alcuni errori non possono essere modificati. Ad esempio, non è possibile trasformare un’azione da 2 punti in una da 3 punti e viceversa. È necessario aggiungere un’azione e successivamente eliminare quella errata.</a:t>
            </a:r>
          </a:p>
          <a:p>
            <a:pPr marL="0" marR="0" lvl="0" indent="0" algn="l" defTabSz="914400" rtl="0" eaLnBrk="1" fontAlgn="auto" latinLnBrk="0" hangingPunct="1">
              <a:lnSpc>
                <a:spcPts val="27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88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marR="0" lvl="0" indent="0" algn="l" defTabSz="914400" rtl="0" eaLnBrk="1" fontAlgn="auto" latinLnBrk="0" hangingPunct="1">
              <a:lnSpc>
                <a:spcPts val="27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8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Per aggiungere un’azione, è necessario tenere premuto a lungo sull’azione che segue quella che si desidera aggiungere; si aprirà così una casella bianca. A questo punto è possibile inserire l’azione desiderata. Talvolta è necessario regolare l’ora [modificandola] affinché l’azione venga inserita nella posizione corretta.</a:t>
            </a:r>
          </a:p>
        </p:txBody>
      </p:sp>
      <p:sp>
        <p:nvSpPr>
          <p:cNvPr id="5" name="AutoShape 5"/>
          <p:cNvSpPr/>
          <p:nvPr/>
        </p:nvSpPr>
        <p:spPr>
          <a:xfrm>
            <a:off x="11451205" y="4685907"/>
            <a:ext cx="5808095" cy="0"/>
          </a:xfrm>
          <a:prstGeom prst="line">
            <a:avLst/>
          </a:prstGeom>
          <a:ln w="104775" cap="flat">
            <a:solidFill>
              <a:srgbClr val="14131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1248" r="1248"/>
          <a:stretch>
            <a:fillRect/>
          </a:stretch>
        </p:blipFill>
        <p:spPr>
          <a:xfrm>
            <a:off x="271999" y="2301651"/>
            <a:ext cx="10138099" cy="568369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883888" y="1382857"/>
            <a:ext cx="643256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60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7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evidenziare</a:t>
            </a:r>
            <a:endParaRPr kumimoji="0" lang="en-US" sz="800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856517" y="4793305"/>
            <a:ext cx="7111770" cy="3748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 volte capita di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voler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evidenziare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un'azione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per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poterla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ritrovare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più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facilmente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in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seguito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7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88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marR="0" lvl="0" indent="0" algn="l" defTabSz="914400" rtl="0" eaLnBrk="1" fontAlgn="auto" latinLnBrk="0" hangingPunct="1">
              <a:lnSpc>
                <a:spcPts val="27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Nell’esempio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allegato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vedremo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canestro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da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tre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punti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attribuito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al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giocatore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sbagliato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[capita di non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vedere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bene chi ha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segnato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] e la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correzione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tarda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ad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arrivare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poiché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abbiamo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dovuto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chiedere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all’allenatore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[ad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esempio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]. Il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gioco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prosegue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e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potremo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poi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effettuare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una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ricerca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utilizzando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il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filtro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“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bandierina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” per </a:t>
            </a:r>
            <a:r>
              <a:rPr kumimoji="0" lang="en-US" sz="2088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ritrovare</a:t>
            </a:r>
            <a:r>
              <a:rPr kumimoji="0" lang="en-US" sz="208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la nostra azione.</a:t>
            </a:r>
          </a:p>
        </p:txBody>
      </p:sp>
      <p:sp>
        <p:nvSpPr>
          <p:cNvPr id="5" name="AutoShape 5"/>
          <p:cNvSpPr/>
          <p:nvPr/>
        </p:nvSpPr>
        <p:spPr>
          <a:xfrm>
            <a:off x="11508355" y="3619500"/>
            <a:ext cx="5808095" cy="0"/>
          </a:xfrm>
          <a:prstGeom prst="line">
            <a:avLst/>
          </a:prstGeom>
          <a:ln w="104775" cap="flat">
            <a:solidFill>
              <a:srgbClr val="14131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40567" y="514350"/>
            <a:ext cx="14806865" cy="4629150"/>
          </a:xfrm>
          <a:custGeom>
            <a:avLst/>
            <a:gdLst/>
            <a:ahLst/>
            <a:cxnLst/>
            <a:rect l="l" t="t" r="r" b="b"/>
            <a:pathLst>
              <a:path w="14806865" h="4629150">
                <a:moveTo>
                  <a:pt x="0" y="0"/>
                </a:moveTo>
                <a:lnTo>
                  <a:pt x="14806866" y="0"/>
                </a:lnTo>
                <a:lnTo>
                  <a:pt x="14806866" y="4629150"/>
                </a:lnTo>
                <a:lnTo>
                  <a:pt x="0" y="46291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906542" y="5821570"/>
            <a:ext cx="8609179" cy="383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7790" marR="0" lvl="1" indent="-248895" algn="l" defTabSz="914400" rtl="0" eaLnBrk="1" fontAlgn="auto" latinLnBrk="0" hangingPunct="1">
              <a:lnSpc>
                <a:spcPts val="253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foglio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di gara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in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formato PDF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questo genera un foglio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di gara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in cui è possibile visualizzare tutte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le azioni)</a:t>
            </a:r>
          </a:p>
          <a:p>
            <a:pPr marL="497790" marR="0" lvl="1" indent="-248895" algn="l" defTabSz="914400" rtl="0" eaLnBrk="1" fontAlgn="auto" latinLnBrk="0" hangingPunct="1">
              <a:lnSpc>
                <a:spcPts val="253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modificare le formazioni [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riservato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agli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arbitri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]</a:t>
            </a:r>
          </a:p>
          <a:p>
            <a:pPr marL="497790" marR="0" lvl="1" indent="-248895" algn="l" defTabSz="914400" rtl="0" eaLnBrk="1" fontAlgn="auto" latinLnBrk="0" hangingPunct="1">
              <a:lnSpc>
                <a:spcPts val="253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rinvio della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partita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[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riservato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agli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arbitri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]</a:t>
            </a:r>
          </a:p>
          <a:p>
            <a:pPr marL="497790" marR="0" lvl="1" indent="-248895" algn="l" defTabSz="914400" rtl="0" eaLnBrk="1" fontAlgn="auto" latinLnBrk="0" hangingPunct="1">
              <a:lnSpc>
                <a:spcPts val="253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piattaforma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di formazione</a:t>
            </a:r>
          </a:p>
          <a:p>
            <a:pPr marL="497790" marR="0" lvl="1" indent="-248895" algn="l" defTabSz="914400" rtl="0" eaLnBrk="1" fontAlgn="auto" latinLnBrk="0" hangingPunct="1">
              <a:lnSpc>
                <a:spcPts val="253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Vai alle mie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partite: si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esce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dalla partita per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visualizzare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le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altre partite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disponibili.</a:t>
            </a:r>
          </a:p>
          <a:p>
            <a:pPr marL="497790" marR="0" lvl="1" indent="-248895" algn="l" defTabSz="914400" rtl="0" eaLnBrk="1" fontAlgn="auto" latinLnBrk="0" hangingPunct="1">
              <a:lnSpc>
                <a:spcPts val="253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osservazioni: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sezione in cui è possibile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annotare gli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elementi ufficiali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relativi alla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partita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ai fini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dell’omologazione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497790" marR="0" lvl="1" indent="-248895" algn="l" defTabSz="914400" rtl="0" eaLnBrk="1" fontAlgn="auto" latinLnBrk="0" hangingPunct="1">
              <a:lnSpc>
                <a:spcPts val="253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Chiudere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la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partita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: non toccare, poiché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ciò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conclude la partita.</a:t>
            </a:r>
          </a:p>
          <a:p>
            <a:pPr marL="0" marR="0" lvl="0" indent="0" algn="l" defTabSz="914400" rtl="0" eaLnBrk="1" fontAlgn="auto" latinLnBrk="0" hangingPunct="1">
              <a:lnSpc>
                <a:spcPts val="253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ts val="253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È possibile uscire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dal menu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cliccando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sulla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croce in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alto a sinistra.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36700" y="8554978"/>
            <a:ext cx="6469912" cy="648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9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75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Cliccando sul menu, si accede a un sottomenu: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28800" y="6253521"/>
            <a:ext cx="7077742" cy="1957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88" b="1" i="0" u="none" strike="noStrike" kern="1200" cap="none" spc="0" normalizeH="0" baseline="0" noProof="0" dirty="0">
                <a:ln>
                  <a:noFill/>
                </a:ln>
                <a:solidFill>
                  <a:srgbClr val="F60505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Il menu </a:t>
            </a:r>
            <a:r>
              <a:rPr kumimoji="0" lang="en-US" sz="8288" b="1" i="0" u="none" strike="noStrike" kern="1200" cap="none" spc="0" normalizeH="0" baseline="0" noProof="0" dirty="0" err="1">
                <a:ln>
                  <a:noFill/>
                </a:ln>
                <a:solidFill>
                  <a:srgbClr val="F60505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dell’app</a:t>
            </a:r>
            <a:endParaRPr kumimoji="0" lang="en-US" sz="8288" b="1" i="0" u="none" strike="noStrike" kern="1200" cap="none" spc="0" normalizeH="0" baseline="0" noProof="0" dirty="0">
              <a:ln>
                <a:noFill/>
              </a:ln>
              <a:solidFill>
                <a:srgbClr val="F60505"/>
              </a:solidFill>
              <a:effectLst/>
              <a:uLnTx/>
              <a:uFillTx/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1248" r="1248"/>
          <a:stretch>
            <a:fillRect/>
          </a:stretch>
        </p:blipFill>
        <p:spPr>
          <a:xfrm>
            <a:off x="271999" y="2301651"/>
            <a:ext cx="10138099" cy="568369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761466" y="1382857"/>
            <a:ext cx="5554984" cy="243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60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ricerca tramite filtro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883888" y="6555834"/>
            <a:ext cx="7111770" cy="1699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8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Appena sotto il punteggio sono disponibili diversi filtri che è possibile applicare per effettuare ricerche. Ciò consente di individuare azioni molto specifiche o, ad esempio, il numero di tiri da tre punti realizzati da un giocatore.</a:t>
            </a:r>
          </a:p>
        </p:txBody>
      </p:sp>
      <p:sp>
        <p:nvSpPr>
          <p:cNvPr id="5" name="AutoShape 5"/>
          <p:cNvSpPr/>
          <p:nvPr/>
        </p:nvSpPr>
        <p:spPr>
          <a:xfrm>
            <a:off x="10883888" y="5600700"/>
            <a:ext cx="5808095" cy="0"/>
          </a:xfrm>
          <a:prstGeom prst="line">
            <a:avLst/>
          </a:prstGeom>
          <a:ln w="104775" cap="flat">
            <a:solidFill>
              <a:srgbClr val="14131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_PERSONNUM" val="100"/>
  <p:tag name="ARS_PPT_DBNAME" val="fr_new_dss_2026 it[20260904162750238].md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TYPE" val="ctColumn"/>
  <p:tag name="ARS_CHARTPARA_DATAFORMAT" val="ltNumberValueAndPercent"/>
  <p:tag name="ARS_CHARTPARA_SHOWTIME" val="csStop"/>
  <p:tag name="ARS_CHARTPARA_NUMBERDEC" val="0"/>
  <p:tag name="ARS_CHARTPARA_DATAPERCENTBASE" val="crResponse"/>
  <p:tag name="ARS_CHARTPARA_PERCENTDEC" val="2"/>
  <p:tag name="ARS_CHARTPARA_SHOW3D" val="1"/>
  <p:tag name="ARS_CHARTPARA_SHOWWINDOW" val="0"/>
  <p:tag name="ARS_CHARTPOINTWIDTH" val="0.5"/>
  <p:tag name="ARS_CHARTSHOWITEMTEXT" val="0"/>
  <p:tag name="ARS_CHARTPARA_TEXTCHARTSPACEORLINE" val="0"/>
  <p:tag name="ARS_CHARTPARA_TEXTCHARTTYPEBYLINE" val="0"/>
  <p:tag name="ARS_CHARTPARA_CHARTVALUEISVOTEDCOUNT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B8D4DA4D91164C9332AD138C34B965" ma:contentTypeVersion="15" ma:contentTypeDescription="Crée un document." ma:contentTypeScope="" ma:versionID="72d06855640c385fa8ed8719ee81d807">
  <xsd:schema xmlns:xsd="http://www.w3.org/2001/XMLSchema" xmlns:xs="http://www.w3.org/2001/XMLSchema" xmlns:p="http://schemas.microsoft.com/office/2006/metadata/properties" xmlns:ns2="aef4768b-9e7b-4c25-a7a0-e5045e3440a1" xmlns:ns3="621507ab-00d6-4f35-ac74-3b734ed60d9b" targetNamespace="http://schemas.microsoft.com/office/2006/metadata/properties" ma:root="true" ma:fieldsID="ef71847658a60f6c4fa66c0c4fbdff49" ns2:_="" ns3:_="">
    <xsd:import namespace="aef4768b-9e7b-4c25-a7a0-e5045e3440a1"/>
    <xsd:import namespace="621507ab-00d6-4f35-ac74-3b734ed60d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f4768b-9e7b-4c25-a7a0-e5045e3440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49b571f2-0e04-498e-a160-1a56533398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1507ab-00d6-4f35-ac74-3b734ed60d9b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b9cdf668-2e50-4668-ab9c-2e37790acf37}" ma:internalName="TaxCatchAll" ma:showField="CatchAllData" ma:web="621507ab-00d6-4f35-ac74-3b734ed60d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ef4768b-9e7b-4c25-a7a0-e5045e3440a1">
      <Terms xmlns="http://schemas.microsoft.com/office/infopath/2007/PartnerControls"/>
    </lcf76f155ced4ddcb4097134ff3c332f>
    <TaxCatchAll xmlns="621507ab-00d6-4f35-ac74-3b734ed60d9b" xsi:nil="true"/>
  </documentManagement>
</p:properties>
</file>

<file path=customXml/itemProps1.xml><?xml version="1.0" encoding="utf-8"?>
<ds:datastoreItem xmlns:ds="http://schemas.openxmlformats.org/officeDocument/2006/customXml" ds:itemID="{BFF35EC8-8C4B-48A5-8595-BE6974BAC9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5823C3-F8E2-46AF-B015-A68ED19DED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f4768b-9e7b-4c25-a7a0-e5045e3440a1"/>
    <ds:schemaRef ds:uri="621507ab-00d6-4f35-ac74-3b734ed60d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5AB754-E62A-498E-8D9B-F75FBCBAE20F}">
  <ds:schemaRefs>
    <ds:schemaRef ds:uri="http://schemas.microsoft.com/office/2006/metadata/properties"/>
    <ds:schemaRef ds:uri="http://schemas.microsoft.com/office/infopath/2007/PartnerControls"/>
    <ds:schemaRef ds:uri="aef4768b-9e7b-4c25-a7a0-e5045e3440a1"/>
    <ds:schemaRef ds:uri="621507ab-00d6-4f35-ac74-3b734ed60d9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1611</Words>
  <Application>Microsoft Office PowerPoint</Application>
  <PresentationFormat>Personalizzato</PresentationFormat>
  <Paragraphs>127</Paragraphs>
  <Slides>29</Slides>
  <Notes>0</Notes>
  <HiddenSlides>0</HiddenSlides>
  <MMClips>19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4" baseType="lpstr">
      <vt:lpstr>Calibri</vt:lpstr>
      <vt:lpstr>Open Sans</vt:lpstr>
      <vt:lpstr>Open Sans Bold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feuille de marque - new dss - inscription des équipes</dc:title>
  <dc:creator>ATP Ticinobasket</dc:creator>
  <cp:keywords>, docId:48544CB787BED04892822CF9E727658B</cp:keywords>
  <cp:lastModifiedBy>ATP Ticinobasket</cp:lastModifiedBy>
  <cp:revision>7</cp:revision>
  <dcterms:created xsi:type="dcterms:W3CDTF">2006-08-16T00:00:00Z</dcterms:created>
  <dcterms:modified xsi:type="dcterms:W3CDTF">2026-09-08T11:07:23Z</dcterms:modified>
  <dc:identifier>DAGtCHBn_2U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0x010100CEB8D4DA4D91164C9332AD138C34B965</vt:lpwstr>
  </property>
</Properties>
</file>